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84" r:id="rId2"/>
  </p:sldMasterIdLst>
  <p:notesMasterIdLst>
    <p:notesMasterId r:id="rId18"/>
  </p:notesMasterIdLst>
  <p:handoutMasterIdLst>
    <p:handoutMasterId r:id="rId19"/>
  </p:handoutMasterIdLst>
  <p:sldIdLst>
    <p:sldId id="275" r:id="rId3"/>
    <p:sldId id="276" r:id="rId4"/>
    <p:sldId id="277" r:id="rId5"/>
    <p:sldId id="279" r:id="rId6"/>
    <p:sldId id="280" r:id="rId7"/>
    <p:sldId id="274" r:id="rId8"/>
    <p:sldId id="282" r:id="rId9"/>
    <p:sldId id="283" r:id="rId10"/>
    <p:sldId id="284" r:id="rId11"/>
    <p:sldId id="285" r:id="rId12"/>
    <p:sldId id="286" r:id="rId13"/>
    <p:sldId id="288" r:id="rId14"/>
    <p:sldId id="290" r:id="rId15"/>
    <p:sldId id="272" r:id="rId16"/>
    <p:sldId id="273"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guide id="3" pos="7296" userDrawn="1">
          <p15:clr>
            <a:srgbClr val="A4A3A4"/>
          </p15:clr>
        </p15:guide>
        <p15:guide id="4" orient="horz" pos="4128"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5" autoAdjust="0"/>
    <p:restoredTop sz="94678" autoAdjust="0"/>
  </p:normalViewPr>
  <p:slideViewPr>
    <p:cSldViewPr snapToGrid="0">
      <p:cViewPr varScale="1">
        <p:scale>
          <a:sx n="86" d="100"/>
          <a:sy n="86" d="100"/>
        </p:scale>
        <p:origin x="470" y="62"/>
      </p:cViewPr>
      <p:guideLst>
        <p:guide orient="horz" pos="2160"/>
        <p:guide pos="3840"/>
        <p:guide pos="7296"/>
        <p:guide orient="horz" pos="4128"/>
      </p:guideLst>
    </p:cSldViewPr>
  </p:slideViewPr>
  <p:notesTextViewPr>
    <p:cViewPr>
      <p:scale>
        <a:sx n="3" d="2"/>
        <a:sy n="3" d="2"/>
      </p:scale>
      <p:origin x="0" y="0"/>
    </p:cViewPr>
  </p:notesTextViewPr>
  <p:notesViewPr>
    <p:cSldViewPr snapToGrid="0" showGuides="1">
      <p:cViewPr varScale="1">
        <p:scale>
          <a:sx n="76" d="100"/>
          <a:sy n="76" d="100"/>
        </p:scale>
        <p:origin x="2538"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microsoft.com/office/2015/10/relationships/revisionInfo" Target="revisionInfo.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68796EA6-6F25-4F19-87BA-7ADCC16DAEFF}" type="datetimeFigureOut">
              <a:rPr lang="en-US" smtClean="0"/>
              <a:t>1/31/2018</a:t>
            </a:fld>
            <a:endParaRPr lang="en-US" dirty="0"/>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C64E50CC-F33A-4EF4-9F12-93EC4A21A0CF}" type="slidenum">
              <a:rPr lang="en-US" smtClean="0"/>
              <a:t>‹#›</a:t>
            </a:fld>
            <a:endParaRPr lang="en-US" dirty="0"/>
          </a:p>
        </p:txBody>
      </p:sp>
    </p:spTree>
    <p:extLst>
      <p:ext uri="{BB962C8B-B14F-4D97-AF65-F5344CB8AC3E}">
        <p14:creationId xmlns:p14="http://schemas.microsoft.com/office/powerpoint/2010/main" val="132329507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39C172E-A8B5-46F6-B05C-DFA3E2E0F207}" type="datetimeFigureOut">
              <a:rPr lang="en-US" smtClean="0"/>
              <a:t>1/31/2018</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2674CE4-FBD8-4481-AEFB-CA53E599A745}" type="slidenum">
              <a:rPr lang="en-US" smtClean="0"/>
              <a:t>‹#›</a:t>
            </a:fld>
            <a:endParaRPr lang="en-US" dirty="0"/>
          </a:p>
        </p:txBody>
      </p:sp>
    </p:spTree>
    <p:extLst>
      <p:ext uri="{BB962C8B-B14F-4D97-AF65-F5344CB8AC3E}">
        <p14:creationId xmlns:p14="http://schemas.microsoft.com/office/powerpoint/2010/main" val="12732681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2674CE4-FBD8-4481-AEFB-CA53E599A745}" type="slidenum">
              <a:rPr lang="en-US" smtClean="0"/>
              <a:t>1</a:t>
            </a:fld>
            <a:endParaRPr lang="en-US" dirty="0"/>
          </a:p>
        </p:txBody>
      </p:sp>
    </p:spTree>
    <p:extLst>
      <p:ext uri="{BB962C8B-B14F-4D97-AF65-F5344CB8AC3E}">
        <p14:creationId xmlns:p14="http://schemas.microsoft.com/office/powerpoint/2010/main" val="10632806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2674CE4-FBD8-4481-AEFB-CA53E599A745}" type="slidenum">
              <a:rPr lang="en-US" smtClean="0"/>
              <a:t>6</a:t>
            </a:fld>
            <a:endParaRPr lang="en-US" dirty="0"/>
          </a:p>
        </p:txBody>
      </p:sp>
    </p:spTree>
    <p:extLst>
      <p:ext uri="{BB962C8B-B14F-4D97-AF65-F5344CB8AC3E}">
        <p14:creationId xmlns:p14="http://schemas.microsoft.com/office/powerpoint/2010/main" val="22141663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7213577" y="3810001"/>
            <a:ext cx="4978425"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24" name="Rectangle 23"/>
          <p:cNvSpPr/>
          <p:nvPr/>
        </p:nvSpPr>
        <p:spPr>
          <a:xfrm flipV="1">
            <a:off x="7213601" y="3897010"/>
            <a:ext cx="49784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25" name="Rectangle 24"/>
          <p:cNvSpPr/>
          <p:nvPr/>
        </p:nvSpPr>
        <p:spPr>
          <a:xfrm flipV="1">
            <a:off x="7213601" y="4115167"/>
            <a:ext cx="49784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26" name="Rectangle 25"/>
          <p:cNvSpPr/>
          <p:nvPr/>
        </p:nvSpPr>
        <p:spPr>
          <a:xfrm flipV="1">
            <a:off x="7213600" y="4164403"/>
            <a:ext cx="262128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27" name="Rectangle 26"/>
          <p:cNvSpPr/>
          <p:nvPr/>
        </p:nvSpPr>
        <p:spPr>
          <a:xfrm flipV="1">
            <a:off x="7213600" y="4199572"/>
            <a:ext cx="262128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useBgFill="1">
        <p:nvSpPr>
          <p:cNvPr id="30" name="Rounded Rectangle 29"/>
          <p:cNvSpPr/>
          <p:nvPr/>
        </p:nvSpPr>
        <p:spPr bwMode="white">
          <a:xfrm>
            <a:off x="7213600" y="3962400"/>
            <a:ext cx="408432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useBgFill="1">
        <p:nvSpPr>
          <p:cNvPr id="31" name="Rounded Rectangle 30"/>
          <p:cNvSpPr/>
          <p:nvPr/>
        </p:nvSpPr>
        <p:spPr bwMode="white">
          <a:xfrm>
            <a:off x="9835343" y="4060983"/>
            <a:ext cx="21336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7" name="Rectangle 6"/>
          <p:cNvSpPr/>
          <p:nvPr/>
        </p:nvSpPr>
        <p:spPr>
          <a:xfrm>
            <a:off x="1" y="3649662"/>
            <a:ext cx="12192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10" name="Rectangle 9"/>
          <p:cNvSpPr/>
          <p:nvPr/>
        </p:nvSpPr>
        <p:spPr>
          <a:xfrm>
            <a:off x="1" y="3675528"/>
            <a:ext cx="12192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11" name="Rectangle 10"/>
          <p:cNvSpPr/>
          <p:nvPr/>
        </p:nvSpPr>
        <p:spPr>
          <a:xfrm flipV="1">
            <a:off x="8552068" y="3643090"/>
            <a:ext cx="3639933"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19" name="Rectangle 18"/>
          <p:cNvSpPr/>
          <p:nvPr/>
        </p:nvSpPr>
        <p:spPr>
          <a:xfrm>
            <a:off x="0" y="0"/>
            <a:ext cx="12192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28" name="Date Placeholder 27"/>
          <p:cNvSpPr>
            <a:spLocks noGrp="1"/>
          </p:cNvSpPr>
          <p:nvPr>
            <p:ph type="dt" sz="half" idx="10"/>
          </p:nvPr>
        </p:nvSpPr>
        <p:spPr>
          <a:xfrm>
            <a:off x="8940800" y="4206240"/>
            <a:ext cx="1280160" cy="457200"/>
          </a:xfrm>
        </p:spPr>
        <p:txBody>
          <a:bodyPr/>
          <a:lstStyle/>
          <a:p>
            <a:fld id="{4E708F12-96AD-4ED4-8132-A78F5E42C1F5}" type="datetime1">
              <a:rPr lang="en-US" smtClean="0"/>
              <a:t>1/31/2018</a:t>
            </a:fld>
            <a:endParaRPr lang="en-US" dirty="0"/>
          </a:p>
        </p:txBody>
      </p:sp>
      <p:sp>
        <p:nvSpPr>
          <p:cNvPr id="17" name="Footer Placeholder 16"/>
          <p:cNvSpPr>
            <a:spLocks noGrp="1"/>
          </p:cNvSpPr>
          <p:nvPr>
            <p:ph type="ftr" sz="quarter" idx="11"/>
          </p:nvPr>
        </p:nvSpPr>
        <p:spPr>
          <a:xfrm>
            <a:off x="7213600" y="4205288"/>
            <a:ext cx="1727200" cy="457200"/>
          </a:xfrm>
        </p:spPr>
        <p:txBody>
          <a:bodyPr/>
          <a:lstStyle/>
          <a:p>
            <a:endParaRPr lang="en-US" dirty="0"/>
          </a:p>
        </p:txBody>
      </p:sp>
      <p:sp>
        <p:nvSpPr>
          <p:cNvPr id="29" name="Slide Number Placeholder 28"/>
          <p:cNvSpPr>
            <a:spLocks noGrp="1"/>
          </p:cNvSpPr>
          <p:nvPr>
            <p:ph type="sldNum" sz="quarter" idx="12"/>
          </p:nvPr>
        </p:nvSpPr>
        <p:spPr>
          <a:xfrm>
            <a:off x="11093451" y="1136"/>
            <a:ext cx="996949" cy="365760"/>
          </a:xfrm>
        </p:spPr>
        <p:txBody>
          <a:bodyPr/>
          <a:lstStyle>
            <a:lvl1pPr algn="r">
              <a:defRPr sz="1800">
                <a:solidFill>
                  <a:schemeClr val="bg1"/>
                </a:solidFill>
              </a:defRPr>
            </a:lvl1pPr>
          </a:lstStyle>
          <a:p>
            <a:fld id="{401CF334-2D5C-4859-84A6-CA7E6E43FAEB}" type="slidenum">
              <a:rPr lang="en-US" smtClean="0"/>
              <a:t>‹#›</a:t>
            </a:fld>
            <a:endParaRPr lang="en-US" dirty="0"/>
          </a:p>
        </p:txBody>
      </p:sp>
      <p:sp>
        <p:nvSpPr>
          <p:cNvPr id="9" name="Subtitle 8"/>
          <p:cNvSpPr>
            <a:spLocks noGrp="1"/>
          </p:cNvSpPr>
          <p:nvPr>
            <p:ph type="subTitle" idx="1"/>
          </p:nvPr>
        </p:nvSpPr>
        <p:spPr>
          <a:xfrm>
            <a:off x="609600" y="3899938"/>
            <a:ext cx="6604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8" name="Title 7"/>
          <p:cNvSpPr>
            <a:spLocks noGrp="1"/>
          </p:cNvSpPr>
          <p:nvPr>
            <p:ph type="ctrTitle"/>
          </p:nvPr>
        </p:nvSpPr>
        <p:spPr>
          <a:xfrm>
            <a:off x="609600" y="2401888"/>
            <a:ext cx="11277600" cy="1470025"/>
          </a:xfrm>
        </p:spPr>
        <p:txBody>
          <a:bodyPr anchor="b"/>
          <a:lstStyle>
            <a:lvl1pPr>
              <a:defRPr sz="4400">
                <a:solidFill>
                  <a:schemeClr val="bg1"/>
                </a:solidFill>
              </a:defRPr>
            </a:lvl1pPr>
          </a:lstStyle>
          <a:p>
            <a:r>
              <a:rPr kumimoji="0" lang="en-US"/>
              <a:t>Click to edit Master title style</a:t>
            </a:r>
          </a:p>
        </p:txBody>
      </p:sp>
    </p:spTree>
    <p:extLst>
      <p:ext uri="{BB962C8B-B14F-4D97-AF65-F5344CB8AC3E}">
        <p14:creationId xmlns:p14="http://schemas.microsoft.com/office/powerpoint/2010/main" val="6520556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7B7FA170-8299-44AD-AEEF-FC686C3D7804}" type="datetime1">
              <a:rPr lang="en-US" smtClean="0"/>
              <a:t>1/31/2018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dirty="0"/>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 name="Title 1"/>
          <p:cNvSpPr>
            <a:spLocks noGrp="1"/>
          </p:cNvSpPr>
          <p:nvPr>
            <p:ph type="title"/>
          </p:nvPr>
        </p:nvSpPr>
        <p:spPr/>
        <p:txBody>
          <a:bodyPr/>
          <a:lstStyle/>
          <a:p>
            <a:r>
              <a:rPr kumimoji="0" lang="en-US"/>
              <a:t>Click to edit Master title style</a:t>
            </a:r>
          </a:p>
        </p:txBody>
      </p:sp>
    </p:spTree>
    <p:extLst>
      <p:ext uri="{BB962C8B-B14F-4D97-AF65-F5344CB8AC3E}">
        <p14:creationId xmlns:p14="http://schemas.microsoft.com/office/powerpoint/2010/main" val="32831392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2231763A-68EC-4ECD-9620-D9FE9CDDD622}" type="datetime1">
              <a:rPr lang="en-US" smtClean="0"/>
              <a:t>1/31/2018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dirty="0"/>
          </a:p>
        </p:txBody>
      </p:sp>
      <p:sp>
        <p:nvSpPr>
          <p:cNvPr id="3" name="Vertical Text Placeholder 2"/>
          <p:cNvSpPr>
            <a:spLocks noGrp="1"/>
          </p:cNvSpPr>
          <p:nvPr>
            <p:ph type="body" orient="vert" idx="1"/>
          </p:nvPr>
        </p:nvSpPr>
        <p:spPr>
          <a:xfrm>
            <a:off x="609600" y="1143000"/>
            <a:ext cx="8331200" cy="5448300"/>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 name="Vertical Title 1"/>
          <p:cNvSpPr>
            <a:spLocks noGrp="1"/>
          </p:cNvSpPr>
          <p:nvPr>
            <p:ph type="title" orient="vert"/>
          </p:nvPr>
        </p:nvSpPr>
        <p:spPr>
          <a:xfrm>
            <a:off x="9042400" y="1143000"/>
            <a:ext cx="2540000" cy="5448300"/>
          </a:xfrm>
        </p:spPr>
        <p:txBody>
          <a:bodyPr vert="eaVert"/>
          <a:lstStyle/>
          <a:p>
            <a:r>
              <a:rPr kumimoji="0" lang="en-US"/>
              <a:t>Click to edit Master title style</a:t>
            </a:r>
          </a:p>
        </p:txBody>
      </p:sp>
    </p:spTree>
    <p:extLst>
      <p:ext uri="{BB962C8B-B14F-4D97-AF65-F5344CB8AC3E}">
        <p14:creationId xmlns:p14="http://schemas.microsoft.com/office/powerpoint/2010/main" val="27227730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7B98BEDD-6160-49BB-B372-861DE7DE9BA5}" type="datetime1">
              <a:rPr lang="en-US" smtClean="0"/>
              <a:t>1/31/2018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dirty="0"/>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 name="Title 1"/>
          <p:cNvSpPr>
            <a:spLocks noGrp="1"/>
          </p:cNvSpPr>
          <p:nvPr>
            <p:ph type="title"/>
          </p:nvPr>
        </p:nvSpPr>
        <p:spPr/>
        <p:txBody>
          <a:bodyPr/>
          <a:lstStyle/>
          <a:p>
            <a:r>
              <a:rPr kumimoji="0" lang="en-US"/>
              <a:t>Click to edit Master title style</a:t>
            </a:r>
          </a:p>
        </p:txBody>
      </p:sp>
    </p:spTree>
    <p:extLst>
      <p:ext uri="{BB962C8B-B14F-4D97-AF65-F5344CB8AC3E}">
        <p14:creationId xmlns:p14="http://schemas.microsoft.com/office/powerpoint/2010/main" val="26192110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0AAE819F-B7FD-4B29-8F66-9E318144BC2A}" type="datetime1">
              <a:rPr lang="en-US" smtClean="0"/>
              <a:t>1/31/2018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dirty="0"/>
          </a:p>
        </p:txBody>
      </p:sp>
      <p:sp>
        <p:nvSpPr>
          <p:cNvPr id="3" name="Text Placeholder 2"/>
          <p:cNvSpPr>
            <a:spLocks noGrp="1"/>
          </p:cNvSpPr>
          <p:nvPr>
            <p:ph type="body" idx="1"/>
          </p:nvPr>
        </p:nvSpPr>
        <p:spPr>
          <a:xfrm>
            <a:off x="963084" y="3367088"/>
            <a:ext cx="103632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2" name="Title 1"/>
          <p:cNvSpPr>
            <a:spLocks noGrp="1"/>
          </p:cNvSpPr>
          <p:nvPr>
            <p:ph type="title"/>
          </p:nvPr>
        </p:nvSpPr>
        <p:spPr>
          <a:xfrm>
            <a:off x="963084" y="1981201"/>
            <a:ext cx="10363200" cy="1362075"/>
          </a:xfrm>
        </p:spPr>
        <p:txBody>
          <a:bodyPr anchor="b">
            <a:noAutofit/>
          </a:bodyPr>
          <a:lstStyle>
            <a:lvl1pPr algn="l">
              <a:buNone/>
              <a:defRPr sz="4300" b="1" cap="none" baseline="0">
                <a:ln w="12700">
                  <a:solidFill>
                    <a:schemeClr val="accent2">
                      <a:shade val="90000"/>
                      <a:satMod val="150000"/>
                    </a:schemeClr>
                  </a:solidFill>
                </a:ln>
                <a:solidFill>
                  <a:schemeClr val="accent2"/>
                </a:solidFill>
                <a:effectLst/>
              </a:defRPr>
            </a:lvl1pPr>
          </a:lstStyle>
          <a:p>
            <a:r>
              <a:rPr kumimoji="0" lang="en-US"/>
              <a:t>Click to edit Master title style</a:t>
            </a:r>
            <a:endParaRPr kumimoji="0" lang="en-US" dirty="0"/>
          </a:p>
        </p:txBody>
      </p:sp>
    </p:spTree>
    <p:extLst>
      <p:ext uri="{BB962C8B-B14F-4D97-AF65-F5344CB8AC3E}">
        <p14:creationId xmlns:p14="http://schemas.microsoft.com/office/powerpoint/2010/main" val="7098583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D4CA159C-B6E0-4F10-9F4A-2FA57003B139}" type="datetime1">
              <a:rPr lang="en-US" smtClean="0"/>
              <a:t>1/31/2018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dirty="0"/>
          </a:p>
        </p:txBody>
      </p:sp>
      <p:sp>
        <p:nvSpPr>
          <p:cNvPr id="4" name="Content Placeholder 3"/>
          <p:cNvSpPr>
            <a:spLocks noGrp="1"/>
          </p:cNvSpPr>
          <p:nvPr>
            <p:ph sz="half" idx="2"/>
          </p:nvPr>
        </p:nvSpPr>
        <p:spPr>
          <a:xfrm>
            <a:off x="6197600" y="2249425"/>
            <a:ext cx="5384800" cy="4341875"/>
          </a:xfrm>
        </p:spPr>
        <p:txBody>
          <a:bodyPr/>
          <a:lstStyle>
            <a:lvl1pPr>
              <a:defRPr sz="2000"/>
            </a:lvl1pPr>
            <a:lvl2pPr>
              <a:defRPr sz="1900"/>
            </a:lvl2pPr>
            <a:lvl3pPr>
              <a:defRPr sz="18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3" name="Content Placeholder 2"/>
          <p:cNvSpPr>
            <a:spLocks noGrp="1"/>
          </p:cNvSpPr>
          <p:nvPr>
            <p:ph sz="half" idx="1"/>
          </p:nvPr>
        </p:nvSpPr>
        <p:spPr>
          <a:xfrm>
            <a:off x="609600" y="2249425"/>
            <a:ext cx="5384800" cy="4341875"/>
          </a:xfrm>
        </p:spPr>
        <p:txBody>
          <a:bodyPr/>
          <a:lstStyle>
            <a:lvl1pPr>
              <a:defRPr sz="2000"/>
            </a:lvl1pPr>
            <a:lvl2pPr>
              <a:defRPr sz="1900"/>
            </a:lvl2pPr>
            <a:lvl3pPr>
              <a:defRPr sz="18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 name="Title 1"/>
          <p:cNvSpPr>
            <a:spLocks noGrp="1"/>
          </p:cNvSpPr>
          <p:nvPr>
            <p:ph type="title"/>
          </p:nvPr>
        </p:nvSpPr>
        <p:spPr/>
        <p:txBody>
          <a:bodyPr/>
          <a:lstStyle/>
          <a:p>
            <a:r>
              <a:rPr kumimoji="0" lang="en-US"/>
              <a:t>Click to edit Master title style</a:t>
            </a:r>
          </a:p>
        </p:txBody>
      </p:sp>
    </p:spTree>
    <p:extLst>
      <p:ext uri="{BB962C8B-B14F-4D97-AF65-F5344CB8AC3E}">
        <p14:creationId xmlns:p14="http://schemas.microsoft.com/office/powerpoint/2010/main" val="11635496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6" name="Date Placeholder 25"/>
          <p:cNvSpPr>
            <a:spLocks noGrp="1"/>
          </p:cNvSpPr>
          <p:nvPr>
            <p:ph type="dt" sz="half" idx="10"/>
          </p:nvPr>
        </p:nvSpPr>
        <p:spPr/>
        <p:txBody>
          <a:bodyPr rtlCol="0"/>
          <a:lstStyle/>
          <a:p>
            <a:fld id="{8170CBBB-D1D1-4386-A5E9-07F3477B78F3}" type="datetime1">
              <a:rPr lang="en-US" smtClean="0"/>
              <a:t>1/31/2018</a:t>
            </a:fld>
            <a:endParaRPr lang="en-US" dirty="0"/>
          </a:p>
        </p:txBody>
      </p:sp>
      <p:sp>
        <p:nvSpPr>
          <p:cNvPr id="27" name="Slide Number Placeholder 26"/>
          <p:cNvSpPr>
            <a:spLocks noGrp="1"/>
          </p:cNvSpPr>
          <p:nvPr>
            <p:ph type="sldNum" sz="quarter" idx="11"/>
          </p:nvPr>
        </p:nvSpPr>
        <p:spPr/>
        <p:txBody>
          <a:bodyPr rtlCol="0"/>
          <a:lstStyle/>
          <a:p>
            <a:fld id="{401CF334-2D5C-4859-84A6-CA7E6E43FAEB}" type="slidenum">
              <a:rPr lang="en-US" smtClean="0"/>
              <a:t>‹#›</a:t>
            </a:fld>
            <a:endParaRPr lang="en-US" dirty="0"/>
          </a:p>
        </p:txBody>
      </p:sp>
      <p:sp>
        <p:nvSpPr>
          <p:cNvPr id="28" name="Footer Placeholder 27"/>
          <p:cNvSpPr>
            <a:spLocks noGrp="1"/>
          </p:cNvSpPr>
          <p:nvPr>
            <p:ph type="ftr" sz="quarter" idx="12"/>
          </p:nvPr>
        </p:nvSpPr>
        <p:spPr/>
        <p:txBody>
          <a:bodyPr rtlCol="0"/>
          <a:lstStyle/>
          <a:p>
            <a:endParaRPr lang="en-US" dirty="0"/>
          </a:p>
        </p:txBody>
      </p:sp>
      <p:sp>
        <p:nvSpPr>
          <p:cNvPr id="6" name="Content Placeholder 5"/>
          <p:cNvSpPr>
            <a:spLocks noGrp="1"/>
          </p:cNvSpPr>
          <p:nvPr>
            <p:ph sz="quarter" idx="4"/>
          </p:nvPr>
        </p:nvSpPr>
        <p:spPr>
          <a:xfrm>
            <a:off x="6291073" y="2708519"/>
            <a:ext cx="5389033"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Text Placeholder 3"/>
          <p:cNvSpPr>
            <a:spLocks noGrp="1"/>
          </p:cNvSpPr>
          <p:nvPr>
            <p:ph type="body" sz="half" idx="3"/>
          </p:nvPr>
        </p:nvSpPr>
        <p:spPr>
          <a:xfrm>
            <a:off x="6294968" y="2244970"/>
            <a:ext cx="5389033" cy="457200"/>
          </a:xfrm>
          <a:solidFill>
            <a:schemeClr val="accent2">
              <a:lumMod val="60000"/>
              <a:lumOff val="4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508000" y="2708519"/>
            <a:ext cx="5388864"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3" name="Text Placeholder 2"/>
          <p:cNvSpPr>
            <a:spLocks noGrp="1"/>
          </p:cNvSpPr>
          <p:nvPr>
            <p:ph type="body" idx="1"/>
          </p:nvPr>
        </p:nvSpPr>
        <p:spPr>
          <a:xfrm>
            <a:off x="508000" y="2244970"/>
            <a:ext cx="5388864" cy="457200"/>
          </a:xfrm>
          <a:solidFill>
            <a:schemeClr val="accent2">
              <a:lumMod val="60000"/>
              <a:lumOff val="4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2" name="Title 1"/>
          <p:cNvSpPr>
            <a:spLocks noGrp="1"/>
          </p:cNvSpPr>
          <p:nvPr>
            <p:ph type="title"/>
          </p:nvPr>
        </p:nvSpPr>
        <p:spPr>
          <a:xfrm>
            <a:off x="508000" y="1143000"/>
            <a:ext cx="11176000" cy="1069848"/>
          </a:xfrm>
        </p:spPr>
        <p:txBody>
          <a:bodyPr anchor="ctr"/>
          <a:lstStyle>
            <a:lvl1pPr>
              <a:defRPr sz="4000" b="0" i="0" cap="none" baseline="0"/>
            </a:lvl1pPr>
          </a:lstStyle>
          <a:p>
            <a:r>
              <a:rPr kumimoji="0" lang="en-US"/>
              <a:t>Click to edit Master title style</a:t>
            </a:r>
          </a:p>
        </p:txBody>
      </p:sp>
    </p:spTree>
    <p:extLst>
      <p:ext uri="{BB962C8B-B14F-4D97-AF65-F5344CB8AC3E}">
        <p14:creationId xmlns:p14="http://schemas.microsoft.com/office/powerpoint/2010/main" val="9183069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a:xfrm>
            <a:off x="8778240" y="612648"/>
            <a:ext cx="1276352" cy="457200"/>
          </a:xfrm>
        </p:spPr>
        <p:txBody>
          <a:bodyPr/>
          <a:lstStyle/>
          <a:p>
            <a:fld id="{9FA4CAD8-0EA7-4615-B69B-B2F199EF3A93}" type="datetime1">
              <a:rPr lang="en-US" smtClean="0"/>
              <a:t>1/31/2018</a:t>
            </a:fld>
            <a:endParaRPr lang="en-US" dirty="0"/>
          </a:p>
        </p:txBody>
      </p:sp>
      <p:sp>
        <p:nvSpPr>
          <p:cNvPr id="4" name="Footer Placeholder 3"/>
          <p:cNvSpPr>
            <a:spLocks noGrp="1"/>
          </p:cNvSpPr>
          <p:nvPr>
            <p:ph type="ftr" sz="quarter" idx="11"/>
          </p:nvPr>
        </p:nvSpPr>
        <p:spPr>
          <a:xfrm>
            <a:off x="7010400" y="612648"/>
            <a:ext cx="1767840" cy="457200"/>
          </a:xfrm>
        </p:spPr>
        <p:txBody>
          <a:bodyPr/>
          <a:lstStyle/>
          <a:p>
            <a:endParaRPr lang="en-US" dirty="0"/>
          </a:p>
        </p:txBody>
      </p:sp>
      <p:sp>
        <p:nvSpPr>
          <p:cNvPr id="5" name="Slide Number Placeholder 4"/>
          <p:cNvSpPr>
            <a:spLocks noGrp="1"/>
          </p:cNvSpPr>
          <p:nvPr>
            <p:ph type="sldNum" sz="quarter" idx="12"/>
          </p:nvPr>
        </p:nvSpPr>
        <p:spPr>
          <a:xfrm>
            <a:off x="10899648" y="2272"/>
            <a:ext cx="1016000" cy="365760"/>
          </a:xfrm>
        </p:spPr>
        <p:txBody>
          <a:bodyPr/>
          <a:lstStyle/>
          <a:p>
            <a:fld id="{401CF334-2D5C-4859-84A6-CA7E6E43FAEB}" type="slidenum">
              <a:rPr lang="en-US" smtClean="0"/>
              <a:t>‹#›</a:t>
            </a:fld>
            <a:endParaRPr lang="en-US" dirty="0"/>
          </a:p>
        </p:txBody>
      </p:sp>
      <p:sp>
        <p:nvSpPr>
          <p:cNvPr id="2" name="Title 1"/>
          <p:cNvSpPr>
            <a:spLocks noGrp="1"/>
          </p:cNvSpPr>
          <p:nvPr>
            <p:ph type="title"/>
          </p:nvPr>
        </p:nvSpPr>
        <p:spPr>
          <a:xfrm>
            <a:off x="609600" y="1143000"/>
            <a:ext cx="10972800" cy="1069848"/>
          </a:xfrm>
        </p:spPr>
        <p:txBody>
          <a:bodyPr anchor="ctr"/>
          <a:lstStyle>
            <a:lvl1pPr>
              <a:defRPr sz="4000">
                <a:solidFill>
                  <a:schemeClr val="tx2"/>
                </a:solidFill>
              </a:defRPr>
            </a:lvl1pPr>
          </a:lstStyle>
          <a:p>
            <a:r>
              <a:rPr kumimoji="0" lang="en-US"/>
              <a:t>Click to edit Master title style</a:t>
            </a:r>
          </a:p>
        </p:txBody>
      </p:sp>
    </p:spTree>
    <p:extLst>
      <p:ext uri="{BB962C8B-B14F-4D97-AF65-F5344CB8AC3E}">
        <p14:creationId xmlns:p14="http://schemas.microsoft.com/office/powerpoint/2010/main" val="28406049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9234BD7-6953-492C-921B-E68B2D7F14C8}" type="datetime1">
              <a:rPr lang="en-US" smtClean="0"/>
              <a:t>1/31/2018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01CF334-2D5C-4859-84A6-CA7E6E43FAEB}" type="slidenum">
              <a:rPr lang="en-US" smtClean="0"/>
              <a:t>‹#›</a:t>
            </a:fld>
            <a:endParaRPr lang="en-US" dirty="0"/>
          </a:p>
        </p:txBody>
      </p:sp>
    </p:spTree>
    <p:extLst>
      <p:ext uri="{BB962C8B-B14F-4D97-AF65-F5344CB8AC3E}">
        <p14:creationId xmlns:p14="http://schemas.microsoft.com/office/powerpoint/2010/main" val="30582242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35A17D9B-D4D3-4E23-88DF-2E354FA43196}" type="datetime1">
              <a:rPr lang="en-US" smtClean="0"/>
              <a:t>1/31/2018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dirty="0"/>
          </a:p>
        </p:txBody>
      </p:sp>
      <p:sp>
        <p:nvSpPr>
          <p:cNvPr id="4" name="Content Placeholder 3"/>
          <p:cNvSpPr>
            <a:spLocks noGrp="1"/>
          </p:cNvSpPr>
          <p:nvPr>
            <p:ph sz="half" idx="1"/>
          </p:nvPr>
        </p:nvSpPr>
        <p:spPr>
          <a:xfrm>
            <a:off x="203200" y="776287"/>
            <a:ext cx="6803136" cy="5805083"/>
          </a:xfrm>
        </p:spPr>
        <p:txBody>
          <a:bodyPr/>
          <a:lstStyle>
            <a:lvl1pPr>
              <a:defRPr sz="3200"/>
            </a:lvl1pPr>
            <a:lvl2pPr>
              <a:defRPr sz="2800"/>
            </a:lvl2pPr>
            <a:lvl3pPr>
              <a:defRPr sz="2400"/>
            </a:lvl3pPr>
            <a:lvl4pPr>
              <a:defRPr sz="2000"/>
            </a:lvl4pPr>
            <a:lvl5pPr>
              <a:defRPr sz="20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3" name="Text Placeholder 2"/>
          <p:cNvSpPr>
            <a:spLocks noGrp="1"/>
          </p:cNvSpPr>
          <p:nvPr>
            <p:ph type="body" idx="2"/>
          </p:nvPr>
        </p:nvSpPr>
        <p:spPr>
          <a:xfrm>
            <a:off x="7137995" y="2010727"/>
            <a:ext cx="4511040" cy="4580573"/>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2" name="Title 1"/>
          <p:cNvSpPr>
            <a:spLocks noGrp="1"/>
          </p:cNvSpPr>
          <p:nvPr>
            <p:ph type="title"/>
          </p:nvPr>
        </p:nvSpPr>
        <p:spPr>
          <a:xfrm>
            <a:off x="7137995" y="1101970"/>
            <a:ext cx="4511040" cy="877824"/>
          </a:xfrm>
        </p:spPr>
        <p:txBody>
          <a:bodyPr anchor="b"/>
          <a:lstStyle>
            <a:lvl1pPr algn="l">
              <a:buNone/>
              <a:defRPr sz="1800" b="1"/>
            </a:lvl1pPr>
          </a:lstStyle>
          <a:p>
            <a:r>
              <a:rPr kumimoji="0" lang="en-US"/>
              <a:t>Click to edit Master title style</a:t>
            </a:r>
          </a:p>
        </p:txBody>
      </p:sp>
    </p:spTree>
    <p:extLst>
      <p:ext uri="{BB962C8B-B14F-4D97-AF65-F5344CB8AC3E}">
        <p14:creationId xmlns:p14="http://schemas.microsoft.com/office/powerpoint/2010/main" val="12307516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541F67C5-D04E-4576-B61C-12ABA14BBD6C}" type="datetime1">
              <a:rPr lang="en-US" smtClean="0"/>
              <a:t>1/31/2018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dirty="0"/>
          </a:p>
        </p:txBody>
      </p:sp>
      <p:sp>
        <p:nvSpPr>
          <p:cNvPr id="3" name="Picture Placeholder 2"/>
          <p:cNvSpPr>
            <a:spLocks noGrp="1"/>
          </p:cNvSpPr>
          <p:nvPr>
            <p:ph type="pic" idx="1"/>
          </p:nvPr>
        </p:nvSpPr>
        <p:spPr>
          <a:xfrm>
            <a:off x="538228" y="1143000"/>
            <a:ext cx="6096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dirty="0"/>
              <a:t>Click icon to add picture</a:t>
            </a:r>
          </a:p>
        </p:txBody>
      </p:sp>
      <p:sp>
        <p:nvSpPr>
          <p:cNvPr id="4" name="Text Placeholder 3"/>
          <p:cNvSpPr>
            <a:spLocks noGrp="1"/>
          </p:cNvSpPr>
          <p:nvPr>
            <p:ph type="body" sz="half" idx="2"/>
          </p:nvPr>
        </p:nvSpPr>
        <p:spPr>
          <a:xfrm>
            <a:off x="8117924" y="3274309"/>
            <a:ext cx="34544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a:t>Click to edit Master text styles</a:t>
            </a:r>
          </a:p>
        </p:txBody>
      </p:sp>
      <p:sp>
        <p:nvSpPr>
          <p:cNvPr id="2" name="Title 1"/>
          <p:cNvSpPr>
            <a:spLocks noGrp="1"/>
          </p:cNvSpPr>
          <p:nvPr>
            <p:ph type="title"/>
          </p:nvPr>
        </p:nvSpPr>
        <p:spPr>
          <a:xfrm>
            <a:off x="7253913" y="1109161"/>
            <a:ext cx="782404" cy="4681637"/>
          </a:xfrm>
        </p:spPr>
        <p:txBody>
          <a:bodyPr vert="vert270" lIns="45720" tIns="0" rIns="45720" anchor="t"/>
          <a:lstStyle>
            <a:lvl1pPr algn="ctr">
              <a:buNone/>
              <a:defRPr sz="2000" b="1"/>
            </a:lvl1pPr>
          </a:lstStyle>
          <a:p>
            <a:r>
              <a:rPr kumimoji="0" lang="en-US"/>
              <a:t>Click to edit Master title style</a:t>
            </a:r>
          </a:p>
        </p:txBody>
      </p:sp>
    </p:spTree>
    <p:extLst>
      <p:ext uri="{BB962C8B-B14F-4D97-AF65-F5344CB8AC3E}">
        <p14:creationId xmlns:p14="http://schemas.microsoft.com/office/powerpoint/2010/main" val="9317487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9"/>
            <a:ext cx="12192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29" name="Rectangle 28"/>
          <p:cNvSpPr/>
          <p:nvPr/>
        </p:nvSpPr>
        <p:spPr>
          <a:xfrm>
            <a:off x="0" y="-1"/>
            <a:ext cx="12192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30" name="Rectangle 29"/>
          <p:cNvSpPr/>
          <p:nvPr/>
        </p:nvSpPr>
        <p:spPr>
          <a:xfrm>
            <a:off x="1" y="308277"/>
            <a:ext cx="12192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31" name="Rectangle 30"/>
          <p:cNvSpPr/>
          <p:nvPr/>
        </p:nvSpPr>
        <p:spPr>
          <a:xfrm flipV="1">
            <a:off x="7213577" y="360247"/>
            <a:ext cx="4978425"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32" name="Rectangle 31"/>
          <p:cNvSpPr/>
          <p:nvPr/>
        </p:nvSpPr>
        <p:spPr>
          <a:xfrm flipV="1">
            <a:off x="7213601" y="440113"/>
            <a:ext cx="49784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useBgFill="1">
        <p:nvSpPr>
          <p:cNvPr id="33" name="Rounded Rectangle 32"/>
          <p:cNvSpPr/>
          <p:nvPr/>
        </p:nvSpPr>
        <p:spPr bwMode="white">
          <a:xfrm>
            <a:off x="7209785" y="497504"/>
            <a:ext cx="408432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useBgFill="1">
        <p:nvSpPr>
          <p:cNvPr id="34" name="Rounded Rectangle 33"/>
          <p:cNvSpPr/>
          <p:nvPr/>
        </p:nvSpPr>
        <p:spPr bwMode="white">
          <a:xfrm>
            <a:off x="9831528" y="588943"/>
            <a:ext cx="21336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35" name="Rectangle 34"/>
          <p:cNvSpPr/>
          <p:nvPr/>
        </p:nvSpPr>
        <p:spPr bwMode="invGray">
          <a:xfrm>
            <a:off x="12113288" y="-2001"/>
            <a:ext cx="76835"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36" name="Rectangle 35"/>
          <p:cNvSpPr/>
          <p:nvPr/>
        </p:nvSpPr>
        <p:spPr bwMode="invGray">
          <a:xfrm>
            <a:off x="12059308" y="-2001"/>
            <a:ext cx="3657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37" name="Rectangle 36"/>
          <p:cNvSpPr/>
          <p:nvPr/>
        </p:nvSpPr>
        <p:spPr bwMode="invGray">
          <a:xfrm>
            <a:off x="12033904" y="-2001"/>
            <a:ext cx="12192"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38" name="Rectangle 37"/>
          <p:cNvSpPr/>
          <p:nvPr/>
        </p:nvSpPr>
        <p:spPr bwMode="invGray">
          <a:xfrm>
            <a:off x="11967231" y="-2001"/>
            <a:ext cx="36576"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39" name="Rectangle 38"/>
          <p:cNvSpPr/>
          <p:nvPr/>
        </p:nvSpPr>
        <p:spPr bwMode="invGray">
          <a:xfrm>
            <a:off x="11887569" y="380"/>
            <a:ext cx="73152"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40" name="Rectangle 39"/>
          <p:cNvSpPr/>
          <p:nvPr/>
        </p:nvSpPr>
        <p:spPr bwMode="invGray">
          <a:xfrm>
            <a:off x="11831300" y="380"/>
            <a:ext cx="12192"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14" name="Date Placeholder 13"/>
          <p:cNvSpPr>
            <a:spLocks noGrp="1"/>
          </p:cNvSpPr>
          <p:nvPr>
            <p:ph type="dt" sz="half" idx="2"/>
          </p:nvPr>
        </p:nvSpPr>
        <p:spPr>
          <a:xfrm>
            <a:off x="8782048" y="612648"/>
            <a:ext cx="1276352" cy="457200"/>
          </a:xfrm>
          <a:prstGeom prst="rect">
            <a:avLst/>
          </a:prstGeom>
        </p:spPr>
        <p:txBody>
          <a:bodyPr vert="horz"/>
          <a:lstStyle>
            <a:lvl1pPr algn="l" eaLnBrk="1" latinLnBrk="0" hangingPunct="1">
              <a:defRPr kumimoji="0" sz="800">
                <a:solidFill>
                  <a:schemeClr val="accent2"/>
                </a:solidFill>
              </a:defRPr>
            </a:lvl1pPr>
          </a:lstStyle>
          <a:p>
            <a:fld id="{C20F09E4-6EA4-4BF3-9FC8-FF40373B88E6}" type="datetime1">
              <a:rPr lang="en-US" smtClean="0"/>
              <a:t>1/31/2018</a:t>
            </a:fld>
            <a:endParaRPr lang="en-US" dirty="0"/>
          </a:p>
        </p:txBody>
      </p:sp>
      <p:sp>
        <p:nvSpPr>
          <p:cNvPr id="3" name="Footer Placeholder 2"/>
          <p:cNvSpPr>
            <a:spLocks noGrp="1"/>
          </p:cNvSpPr>
          <p:nvPr>
            <p:ph type="ftr" sz="quarter" idx="3"/>
          </p:nvPr>
        </p:nvSpPr>
        <p:spPr>
          <a:xfrm>
            <a:off x="7010400" y="612648"/>
            <a:ext cx="1767840" cy="457200"/>
          </a:xfrm>
          <a:prstGeom prst="rect">
            <a:avLst/>
          </a:prstGeom>
        </p:spPr>
        <p:txBody>
          <a:bodyPr vert="horz"/>
          <a:lstStyle>
            <a:lvl1pPr algn="r" eaLnBrk="1" latinLnBrk="0" hangingPunct="1">
              <a:defRPr kumimoji="0" sz="800">
                <a:solidFill>
                  <a:schemeClr val="accent2"/>
                </a:solidFill>
              </a:defRPr>
            </a:lvl1pPr>
          </a:lstStyle>
          <a:p>
            <a:endParaRPr lang="en-US" dirty="0"/>
          </a:p>
        </p:txBody>
      </p:sp>
      <p:sp>
        <p:nvSpPr>
          <p:cNvPr id="23" name="Slide Number Placeholder 22"/>
          <p:cNvSpPr>
            <a:spLocks noGrp="1"/>
          </p:cNvSpPr>
          <p:nvPr>
            <p:ph type="sldNum" sz="quarter" idx="4"/>
          </p:nvPr>
        </p:nvSpPr>
        <p:spPr>
          <a:xfrm>
            <a:off x="10899648" y="2272"/>
            <a:ext cx="1016000" cy="365760"/>
          </a:xfrm>
          <a:prstGeom prst="rect">
            <a:avLst/>
          </a:prstGeom>
        </p:spPr>
        <p:txBody>
          <a:bodyPr vert="horz" anchor="b"/>
          <a:lstStyle>
            <a:lvl1pPr algn="r" eaLnBrk="1" latinLnBrk="0" hangingPunct="1">
              <a:defRPr kumimoji="0" sz="1800">
                <a:solidFill>
                  <a:srgbClr val="FFFFFF"/>
                </a:solidFill>
              </a:defRPr>
            </a:lvl1pPr>
          </a:lstStyle>
          <a:p>
            <a:fld id="{401CF334-2D5C-4859-84A6-CA7E6E43FAEB}" type="slidenum">
              <a:rPr lang="en-US" smtClean="0"/>
              <a:t>‹#›</a:t>
            </a:fld>
            <a:endParaRPr lang="en-US" dirty="0"/>
          </a:p>
        </p:txBody>
      </p:sp>
      <p:sp>
        <p:nvSpPr>
          <p:cNvPr id="13" name="Text Placeholder 12"/>
          <p:cNvSpPr>
            <a:spLocks noGrp="1"/>
          </p:cNvSpPr>
          <p:nvPr>
            <p:ph type="body" idx="1"/>
          </p:nvPr>
        </p:nvSpPr>
        <p:spPr>
          <a:xfrm>
            <a:off x="609600" y="2249424"/>
            <a:ext cx="10972800" cy="4325112"/>
          </a:xfrm>
          <a:prstGeom prst="rect">
            <a:avLst/>
          </a:prstGeom>
        </p:spPr>
        <p:txBody>
          <a:bodyPr vert="horz">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2" name="Title Placeholder 21"/>
          <p:cNvSpPr>
            <a:spLocks noGrp="1"/>
          </p:cNvSpPr>
          <p:nvPr>
            <p:ph type="title"/>
          </p:nvPr>
        </p:nvSpPr>
        <p:spPr>
          <a:xfrm>
            <a:off x="609600" y="1143000"/>
            <a:ext cx="10972800" cy="1066800"/>
          </a:xfrm>
          <a:prstGeom prst="rect">
            <a:avLst/>
          </a:prstGeom>
        </p:spPr>
        <p:txBody>
          <a:bodyPr vert="horz" anchor="ctr">
            <a:normAutofit/>
          </a:bodyPr>
          <a:lstStyle/>
          <a:p>
            <a:r>
              <a:rPr kumimoji="0" lang="en-US"/>
              <a:t>Click to edit Master title style</a:t>
            </a:r>
          </a:p>
        </p:txBody>
      </p:sp>
    </p:spTree>
    <p:extLst>
      <p:ext uri="{BB962C8B-B14F-4D97-AF65-F5344CB8AC3E}">
        <p14:creationId xmlns:p14="http://schemas.microsoft.com/office/powerpoint/2010/main" val="1464872081"/>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2"/>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tx2"/>
          </a:solidFill>
          <a:latin typeface="+mn-lt"/>
          <a:ea typeface="+mn-ea"/>
          <a:cs typeface="+mn-cs"/>
        </a:defRPr>
      </a:lvl2pPr>
      <a:lvl3pPr marL="923544" indent="-219456" algn="l" rtl="0" eaLnBrk="1" latinLnBrk="0" hangingPunct="1">
        <a:spcBef>
          <a:spcPts val="300"/>
        </a:spcBef>
        <a:buClr>
          <a:schemeClr val="accent1"/>
        </a:buClr>
        <a:buFont typeface="Wingdings 2" panose="05020102010507070707" pitchFamily="18" charset="2"/>
        <a:buChar char=""/>
        <a:defRPr kumimoji="0" sz="2400" kern="1200">
          <a:solidFill>
            <a:schemeClr val="tx2"/>
          </a:solidFill>
          <a:latin typeface="+mn-lt"/>
          <a:ea typeface="+mn-ea"/>
          <a:cs typeface="+mn-cs"/>
        </a:defRPr>
      </a:lvl3pPr>
      <a:lvl4pPr marL="1179576" indent="-201168" algn="l" rtl="0" eaLnBrk="1" latinLnBrk="0" hangingPunct="1">
        <a:spcBef>
          <a:spcPts val="300"/>
        </a:spcBef>
        <a:buClr>
          <a:schemeClr val="accent1"/>
        </a:buClr>
        <a:buFont typeface="Wingdings 2" panose="05020102010507070707" pitchFamily="18" charset="2"/>
        <a:buChar char=""/>
        <a:defRPr kumimoji="0" sz="2200" kern="1200">
          <a:solidFill>
            <a:schemeClr val="tx2"/>
          </a:solidFill>
          <a:latin typeface="+mn-lt"/>
          <a:ea typeface="+mn-ea"/>
          <a:cs typeface="+mn-cs"/>
        </a:defRPr>
      </a:lvl4pPr>
      <a:lvl5pPr marL="1389888" indent="-182880" algn="l" rtl="0" eaLnBrk="1" latinLnBrk="0" hangingPunct="1">
        <a:spcBef>
          <a:spcPts val="300"/>
        </a:spcBef>
        <a:buClr>
          <a:schemeClr val="accent1"/>
        </a:buClr>
        <a:buFont typeface="Wingdings 2" panose="05020102010507070707" pitchFamily="18" charset="2"/>
        <a:buChar char=""/>
        <a:defRPr kumimoji="0" sz="2000" kern="1200">
          <a:solidFill>
            <a:schemeClr val="tx2"/>
          </a:solidFill>
          <a:latin typeface="+mn-lt"/>
          <a:ea typeface="+mn-ea"/>
          <a:cs typeface="+mn-cs"/>
        </a:defRPr>
      </a:lvl5pPr>
      <a:lvl6pPr marL="1609344" indent="-182880" algn="l" rtl="0" eaLnBrk="1" latinLnBrk="0" hangingPunct="1">
        <a:spcBef>
          <a:spcPts val="300"/>
        </a:spcBef>
        <a:buClr>
          <a:schemeClr val="accent1"/>
        </a:buClr>
        <a:buFont typeface="Wingdings 2" panose="05020102010507070707" pitchFamily="18" charset="2"/>
        <a:buChar char=""/>
        <a:defRPr kumimoji="0" sz="1800" kern="1200">
          <a:solidFill>
            <a:schemeClr val="tx2"/>
          </a:solidFill>
          <a:latin typeface="+mn-lt"/>
          <a:ea typeface="+mn-ea"/>
          <a:cs typeface="+mn-cs"/>
        </a:defRPr>
      </a:lvl6pPr>
      <a:lvl7pPr marL="1828800" indent="-182880" algn="l" rtl="0" eaLnBrk="1" latinLnBrk="0" hangingPunct="1">
        <a:spcBef>
          <a:spcPts val="300"/>
        </a:spcBef>
        <a:buClr>
          <a:schemeClr val="accent1"/>
        </a:buClr>
        <a:buFont typeface="Wingdings 2" panose="05020102010507070707" pitchFamily="18" charset="2"/>
        <a:buChar char=""/>
        <a:defRPr kumimoji="0" sz="1600" kern="1200">
          <a:solidFill>
            <a:schemeClr val="tx2"/>
          </a:solidFill>
          <a:latin typeface="+mn-lt"/>
          <a:ea typeface="+mn-ea"/>
          <a:cs typeface="+mn-cs"/>
        </a:defRPr>
      </a:lvl7pPr>
      <a:lvl8pPr marL="2029968" indent="-182880" algn="l" rtl="0" eaLnBrk="1" latinLnBrk="0" hangingPunct="1">
        <a:spcBef>
          <a:spcPts val="300"/>
        </a:spcBef>
        <a:buClr>
          <a:schemeClr val="accent1"/>
        </a:buClr>
        <a:buFont typeface="Wingdings 2" panose="05020102010507070707" pitchFamily="18" charset="2"/>
        <a:buChar char=""/>
        <a:defRPr kumimoji="0" sz="1500" kern="1200">
          <a:solidFill>
            <a:schemeClr val="tx2"/>
          </a:solidFill>
          <a:latin typeface="+mn-lt"/>
          <a:ea typeface="+mn-ea"/>
          <a:cs typeface="+mn-cs"/>
        </a:defRPr>
      </a:lvl8pPr>
      <a:lvl9pPr marL="2240280" indent="-182880" algn="l" rtl="0" eaLnBrk="1" latinLnBrk="0" hangingPunct="1">
        <a:spcBef>
          <a:spcPts val="300"/>
        </a:spcBef>
        <a:buClr>
          <a:schemeClr val="accent1"/>
        </a:buClr>
        <a:buFont typeface="Wingdings 2" panose="05020102010507070707" pitchFamily="18" charset="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guide id="3" orient="horz" pos="4152"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985010" y="6211669"/>
            <a:ext cx="8221980" cy="369332"/>
          </a:xfrm>
          <a:prstGeom prst="rect">
            <a:avLst/>
          </a:prstGeom>
        </p:spPr>
        <p:txBody>
          <a:bodyPr wrap="square">
            <a:spAutoFit/>
          </a:bodyPr>
          <a:lstStyle/>
          <a:p>
            <a:r>
              <a:rPr lang="en-US" dirty="0"/>
              <a:t>Cost and Pricing:  Estimating to Win Government Contracts</a:t>
            </a:r>
          </a:p>
        </p:txBody>
      </p:sp>
      <p:sp>
        <p:nvSpPr>
          <p:cNvPr id="3" name="Subtitle 2"/>
          <p:cNvSpPr>
            <a:spLocks noGrp="1"/>
          </p:cNvSpPr>
          <p:nvPr>
            <p:ph type="subTitle" idx="1"/>
          </p:nvPr>
        </p:nvSpPr>
        <p:spPr/>
        <p:txBody>
          <a:bodyPr/>
          <a:lstStyle/>
          <a:p>
            <a:r>
              <a:rPr lang="en-US" dirty="0"/>
              <a:t>Ruth Washington</a:t>
            </a:r>
          </a:p>
          <a:p>
            <a:r>
              <a:rPr lang="en-US" dirty="0"/>
              <a:t>President/CEO</a:t>
            </a:r>
          </a:p>
          <a:p>
            <a:r>
              <a:rPr lang="en-US" dirty="0"/>
              <a:t>Choice Business Solutions, LLC</a:t>
            </a:r>
          </a:p>
          <a:p>
            <a:r>
              <a:rPr lang="en-US" dirty="0"/>
              <a:t>January 24, 2018</a:t>
            </a:r>
          </a:p>
        </p:txBody>
      </p:sp>
      <p:sp>
        <p:nvSpPr>
          <p:cNvPr id="2" name="Title 1"/>
          <p:cNvSpPr>
            <a:spLocks noGrp="1"/>
          </p:cNvSpPr>
          <p:nvPr>
            <p:ph type="ctrTitle"/>
          </p:nvPr>
        </p:nvSpPr>
        <p:spPr/>
        <p:txBody>
          <a:bodyPr/>
          <a:lstStyle/>
          <a:p>
            <a:r>
              <a:rPr lang="en-US" dirty="0"/>
              <a:t>COST ESTIMATION FOR PROPOSALS</a:t>
            </a:r>
          </a:p>
        </p:txBody>
      </p:sp>
    </p:spTree>
    <p:extLst>
      <p:ext uri="{BB962C8B-B14F-4D97-AF65-F5344CB8AC3E}">
        <p14:creationId xmlns:p14="http://schemas.microsoft.com/office/powerpoint/2010/main" val="34159431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85423" y="2573866"/>
            <a:ext cx="11096977" cy="4284133"/>
          </a:xfrm>
        </p:spPr>
        <p:txBody>
          <a:bodyPr>
            <a:normAutofit fontScale="85000" lnSpcReduction="20000"/>
          </a:bodyPr>
          <a:lstStyle/>
          <a:p>
            <a:pPr marL="109728" indent="0">
              <a:buNone/>
            </a:pPr>
            <a:r>
              <a:rPr lang="en-US" dirty="0"/>
              <a:t>Estimating system includes the Contractor's—</a:t>
            </a:r>
          </a:p>
          <a:p>
            <a:pPr marL="109728" indent="0">
              <a:buNone/>
            </a:pPr>
            <a:r>
              <a:rPr lang="en-US" dirty="0"/>
              <a:t> </a:t>
            </a:r>
          </a:p>
          <a:p>
            <a:r>
              <a:rPr lang="en-US" dirty="0"/>
              <a:t>              (1)  Organizational structure;</a:t>
            </a:r>
          </a:p>
          <a:p>
            <a:pPr marL="109728" indent="0">
              <a:buNone/>
            </a:pPr>
            <a:r>
              <a:rPr lang="en-US" dirty="0"/>
              <a:t> </a:t>
            </a:r>
          </a:p>
          <a:p>
            <a:r>
              <a:rPr lang="en-US" dirty="0"/>
              <a:t>              (2)  Established lines of authority, duties, and responsibilities;</a:t>
            </a:r>
          </a:p>
          <a:p>
            <a:pPr marL="109728" indent="0">
              <a:buNone/>
            </a:pPr>
            <a:r>
              <a:rPr lang="en-US" dirty="0"/>
              <a:t> </a:t>
            </a:r>
          </a:p>
          <a:p>
            <a:r>
              <a:rPr lang="en-US" dirty="0"/>
              <a:t>              (3)  Internal controls and managerial reviews;</a:t>
            </a:r>
          </a:p>
          <a:p>
            <a:pPr marL="109728" indent="0">
              <a:buNone/>
            </a:pPr>
            <a:r>
              <a:rPr lang="en-US" dirty="0"/>
              <a:t> </a:t>
            </a:r>
          </a:p>
          <a:p>
            <a:r>
              <a:rPr lang="en-US" dirty="0"/>
              <a:t>              (4)  Flow of work, coordination, and communication; and</a:t>
            </a:r>
          </a:p>
          <a:p>
            <a:pPr marL="109728" indent="0">
              <a:buNone/>
            </a:pPr>
            <a:r>
              <a:rPr lang="en-US" dirty="0"/>
              <a:t> </a:t>
            </a:r>
          </a:p>
          <a:p>
            <a:r>
              <a:rPr lang="en-US" dirty="0"/>
              <a:t>              (5)  Budgeting, planning, estimating methods, techniques, accumulation of historical costs, and other analyses used to generate cost estimates.</a:t>
            </a:r>
          </a:p>
          <a:p>
            <a:pPr marL="109728" indent="0">
              <a:buNone/>
            </a:pPr>
            <a:endParaRPr lang="en-US" dirty="0"/>
          </a:p>
        </p:txBody>
      </p:sp>
      <p:sp>
        <p:nvSpPr>
          <p:cNvPr id="2" name="Title 1"/>
          <p:cNvSpPr>
            <a:spLocks noGrp="1"/>
          </p:cNvSpPr>
          <p:nvPr>
            <p:ph type="title"/>
          </p:nvPr>
        </p:nvSpPr>
        <p:spPr>
          <a:xfrm>
            <a:off x="485423" y="835378"/>
            <a:ext cx="11096978" cy="1309511"/>
          </a:xfrm>
        </p:spPr>
        <p:txBody>
          <a:bodyPr>
            <a:normAutofit fontScale="90000"/>
          </a:bodyPr>
          <a:lstStyle/>
          <a:p>
            <a:r>
              <a:rPr lang="en-US" sz="3200" dirty="0"/>
              <a:t>“Estimating system” means the Contractor's policies, procedures, and practices for budgeting and planning controls, and generating estimates of costs and other data included in proposals submitted to customers in the expectation of receiving contract awards.  </a:t>
            </a:r>
          </a:p>
        </p:txBody>
      </p:sp>
    </p:spTree>
    <p:extLst>
      <p:ext uri="{BB962C8B-B14F-4D97-AF65-F5344CB8AC3E}">
        <p14:creationId xmlns:p14="http://schemas.microsoft.com/office/powerpoint/2010/main" val="5068977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marL="109728" indent="0">
              <a:buNone/>
            </a:pPr>
            <a:r>
              <a:rPr lang="en-US" dirty="0"/>
              <a:t>An adequate estimating system and appropriate cost and pricing data is the governing factor as to whether a business remains a business and grows or whether a business goes out of business.  The intent of a for -profit business is to make a profit and it is the profit and how much you gain that determines the continued life of the business.  There is a major difference in an Estimate and a Guestimate!  Estimate can be justified and supported and is built from a foundation.  Guestimates are basically “shooting from the hip and can not only be the cause for not winning a contract but also losing money in the business which could lead to termination of the life of the business.  </a:t>
            </a:r>
          </a:p>
          <a:p>
            <a:pPr marL="109728" indent="0">
              <a:buNone/>
            </a:pPr>
            <a:endParaRPr lang="en-US" dirty="0"/>
          </a:p>
        </p:txBody>
      </p:sp>
      <p:sp>
        <p:nvSpPr>
          <p:cNvPr id="2" name="Title 1"/>
          <p:cNvSpPr>
            <a:spLocks noGrp="1"/>
          </p:cNvSpPr>
          <p:nvPr>
            <p:ph type="title"/>
          </p:nvPr>
        </p:nvSpPr>
        <p:spPr>
          <a:xfrm>
            <a:off x="225778" y="894644"/>
            <a:ext cx="10972800" cy="1066800"/>
          </a:xfrm>
        </p:spPr>
        <p:txBody>
          <a:bodyPr/>
          <a:lstStyle/>
          <a:p>
            <a:endParaRPr lang="en-US" dirty="0"/>
          </a:p>
        </p:txBody>
      </p:sp>
    </p:spTree>
    <p:extLst>
      <p:ext uri="{BB962C8B-B14F-4D97-AF65-F5344CB8AC3E}">
        <p14:creationId xmlns:p14="http://schemas.microsoft.com/office/powerpoint/2010/main" val="38777826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marL="109728" indent="0" algn="ctr">
              <a:buNone/>
            </a:pPr>
            <a:r>
              <a:rPr lang="en-US" sz="3600" b="1" dirty="0"/>
              <a:t>Is Cost and Price the Same?  </a:t>
            </a:r>
          </a:p>
          <a:p>
            <a:r>
              <a:rPr lang="en-US" sz="2400" dirty="0"/>
              <a:t>Cost is an amount, an expense, which has to be paid or given up in order to get something.</a:t>
            </a:r>
            <a:br>
              <a:rPr lang="en-US" sz="2400" dirty="0"/>
            </a:br>
            <a:r>
              <a:rPr lang="en-US" sz="2400" dirty="0"/>
              <a:t>In business, cost is usually a monetary valuation of (1) effort, (2) material, (3) resources, (4) time and utilities consumed, (5) risks incurred, and (6) opportunity forgone in production and delivery of a good or service. All expenses are costs, but not all costs are expenses.  An example of this would be a major piece of machinery purchased that is an asset to the company that can be used year after year and to produce on multiple contracts.  The cost of this equipment is not a contract expense, but the usage charge will be.  </a:t>
            </a:r>
          </a:p>
          <a:p>
            <a:pPr marL="109728" indent="0">
              <a:buNone/>
            </a:pPr>
            <a:endParaRPr lang="en-US" sz="2400" dirty="0"/>
          </a:p>
          <a:p>
            <a:r>
              <a:rPr lang="en-US" sz="2400" dirty="0"/>
              <a:t>Price is the monetary value that the buyer pays for the goods or services.  Price would have the cost, a share of the operating cost, and a markup for profit. It takes into consideration both Direct Cost and Indirect Cost as well as a fee for performance which is called profit.</a:t>
            </a:r>
          </a:p>
          <a:p>
            <a:pPr marL="109728" indent="0">
              <a:buNone/>
            </a:pPr>
            <a:endParaRPr lang="en-US" sz="2400" dirty="0"/>
          </a:p>
        </p:txBody>
      </p:sp>
      <p:sp>
        <p:nvSpPr>
          <p:cNvPr id="3" name="Title 2"/>
          <p:cNvSpPr>
            <a:spLocks noGrp="1"/>
          </p:cNvSpPr>
          <p:nvPr>
            <p:ph type="title"/>
          </p:nvPr>
        </p:nvSpPr>
        <p:spPr/>
        <p:txBody>
          <a:bodyPr>
            <a:normAutofit fontScale="90000"/>
          </a:bodyPr>
          <a:lstStyle/>
          <a:p>
            <a:pPr algn="ctr"/>
            <a:r>
              <a:rPr lang="en-US" b="1" dirty="0"/>
              <a:t>COST AND PRICING DATA</a:t>
            </a:r>
            <a:br>
              <a:rPr lang="en-US" dirty="0"/>
            </a:br>
            <a:endParaRPr lang="en-US" dirty="0"/>
          </a:p>
        </p:txBody>
      </p:sp>
    </p:spTree>
    <p:extLst>
      <p:ext uri="{BB962C8B-B14F-4D97-AF65-F5344CB8AC3E}">
        <p14:creationId xmlns:p14="http://schemas.microsoft.com/office/powerpoint/2010/main" val="2667920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41890" y="292948"/>
            <a:ext cx="10972800" cy="1066800"/>
          </a:xfrm>
        </p:spPr>
        <p:txBody>
          <a:bodyPr/>
          <a:lstStyle/>
          <a:p>
            <a:r>
              <a:rPr lang="en-US" dirty="0"/>
              <a:t> COST AND PRICING PROPOSAL BREAKDOWN</a:t>
            </a:r>
          </a:p>
        </p:txBody>
      </p:sp>
      <p:pic>
        <p:nvPicPr>
          <p:cNvPr id="4" name="Content Placeholder 3"/>
          <p:cNvPicPr>
            <a:picLocks noGrp="1"/>
          </p:cNvPicPr>
          <p:nvPr>
            <p:ph idx="1"/>
          </p:nvPr>
        </p:nvPicPr>
        <p:blipFill>
          <a:blip r:embed="rId2"/>
          <a:stretch>
            <a:fillRect/>
          </a:stretch>
        </p:blipFill>
        <p:spPr>
          <a:xfrm>
            <a:off x="2167467" y="1171852"/>
            <a:ext cx="7461955" cy="5686149"/>
          </a:xfrm>
          <a:prstGeom prst="rect">
            <a:avLst/>
          </a:prstGeom>
        </p:spPr>
      </p:pic>
    </p:spTree>
    <p:extLst>
      <p:ext uri="{BB962C8B-B14F-4D97-AF65-F5344CB8AC3E}">
        <p14:creationId xmlns:p14="http://schemas.microsoft.com/office/powerpoint/2010/main" val="23990471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idx="1"/>
          </p:nvPr>
        </p:nvSpPr>
        <p:spPr/>
        <p:txBody>
          <a:bodyPr/>
          <a:lstStyle/>
          <a:p>
            <a:endParaRPr lang="en-US" dirty="0"/>
          </a:p>
        </p:txBody>
      </p:sp>
      <p:sp>
        <p:nvSpPr>
          <p:cNvPr id="107522" name="Rectangle 2"/>
          <p:cNvSpPr>
            <a:spLocks noGrp="1" noChangeArrowheads="1"/>
          </p:cNvSpPr>
          <p:nvPr>
            <p:ph type="title"/>
          </p:nvPr>
        </p:nvSpPr>
        <p:spPr>
          <a:xfrm>
            <a:off x="963084" y="1924757"/>
            <a:ext cx="10363200" cy="1362075"/>
          </a:xfrm>
        </p:spPr>
        <p:txBody>
          <a:bodyPr/>
          <a:lstStyle/>
          <a:p>
            <a:r>
              <a:rPr lang="en-US" dirty="0"/>
              <a:t>Questions and Answers</a:t>
            </a:r>
          </a:p>
        </p:txBody>
      </p:sp>
    </p:spTree>
    <p:extLst>
      <p:ext uri="{BB962C8B-B14F-4D97-AF65-F5344CB8AC3E}">
        <p14:creationId xmlns:p14="http://schemas.microsoft.com/office/powerpoint/2010/main" val="24944202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ubtitle 9"/>
          <p:cNvSpPr>
            <a:spLocks noGrp="1"/>
          </p:cNvSpPr>
          <p:nvPr>
            <p:ph type="subTitle" idx="1"/>
          </p:nvPr>
        </p:nvSpPr>
        <p:spPr/>
        <p:txBody>
          <a:bodyPr/>
          <a:lstStyle/>
          <a:p>
            <a:r>
              <a:rPr lang="en-US" dirty="0"/>
              <a:t> </a:t>
            </a:r>
          </a:p>
        </p:txBody>
      </p:sp>
      <p:sp>
        <p:nvSpPr>
          <p:cNvPr id="2" name="Title 1"/>
          <p:cNvSpPr>
            <a:spLocks noGrp="1"/>
          </p:cNvSpPr>
          <p:nvPr>
            <p:ph type="ctrTitle"/>
          </p:nvPr>
        </p:nvSpPr>
        <p:spPr/>
        <p:txBody>
          <a:bodyPr/>
          <a:lstStyle/>
          <a:p>
            <a:r>
              <a:rPr lang="en-US" dirty="0"/>
              <a:t> </a:t>
            </a:r>
          </a:p>
        </p:txBody>
      </p:sp>
      <p:sp>
        <p:nvSpPr>
          <p:cNvPr id="8" name="Rectangle 7"/>
          <p:cNvSpPr/>
          <p:nvPr/>
        </p:nvSpPr>
        <p:spPr>
          <a:xfrm>
            <a:off x="609600" y="6183868"/>
            <a:ext cx="10972800" cy="369332"/>
          </a:xfrm>
          <a:prstGeom prst="rect">
            <a:avLst/>
          </a:prstGeom>
        </p:spPr>
        <p:txBody>
          <a:bodyPr wrap="square">
            <a:spAutoFit/>
          </a:bodyPr>
          <a:lstStyle/>
          <a:p>
            <a:pPr algn="ctr"/>
            <a:r>
              <a:rPr lang="en-US" dirty="0">
                <a:solidFill>
                  <a:schemeClr val="accent2"/>
                </a:solidFill>
              </a:rPr>
              <a:t>Cost and Pricing:  Estimating to Win Government Contracts</a:t>
            </a:r>
          </a:p>
        </p:txBody>
      </p:sp>
    </p:spTree>
    <p:extLst>
      <p:ext uri="{BB962C8B-B14F-4D97-AF65-F5344CB8AC3E}">
        <p14:creationId xmlns:p14="http://schemas.microsoft.com/office/powerpoint/2010/main" val="13212215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The Contract Proposal</a:t>
            </a:r>
          </a:p>
          <a:p>
            <a:pPr lvl="1"/>
            <a:r>
              <a:rPr lang="en-US" dirty="0"/>
              <a:t>What is a Contract Proposal?</a:t>
            </a:r>
          </a:p>
          <a:p>
            <a:r>
              <a:rPr lang="en-US" dirty="0"/>
              <a:t>The Estimating System</a:t>
            </a:r>
          </a:p>
          <a:p>
            <a:pPr lvl="1"/>
            <a:r>
              <a:rPr lang="en-US" dirty="0"/>
              <a:t>What makes an acceptable Estimating System?</a:t>
            </a:r>
          </a:p>
          <a:p>
            <a:pPr lvl="1"/>
            <a:r>
              <a:rPr lang="en-US" dirty="0"/>
              <a:t>Is it an Estimate or a Guestimate?</a:t>
            </a:r>
          </a:p>
          <a:p>
            <a:r>
              <a:rPr lang="en-US" dirty="0"/>
              <a:t>Cost and Pricing Data</a:t>
            </a:r>
          </a:p>
        </p:txBody>
      </p:sp>
      <p:sp>
        <p:nvSpPr>
          <p:cNvPr id="2" name="Title 1"/>
          <p:cNvSpPr>
            <a:spLocks noGrp="1"/>
          </p:cNvSpPr>
          <p:nvPr>
            <p:ph type="title"/>
          </p:nvPr>
        </p:nvSpPr>
        <p:spPr/>
        <p:txBody>
          <a:bodyPr/>
          <a:lstStyle/>
          <a:p>
            <a:r>
              <a:rPr lang="en-US" dirty="0"/>
              <a:t>Executive Summary</a:t>
            </a:r>
          </a:p>
        </p:txBody>
      </p:sp>
    </p:spTree>
    <p:extLst>
      <p:ext uri="{BB962C8B-B14F-4D97-AF65-F5344CB8AC3E}">
        <p14:creationId xmlns:p14="http://schemas.microsoft.com/office/powerpoint/2010/main" val="1790681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US" dirty="0"/>
              <a:t>A Basic overview of responding to Government Solicitations for Contracts.</a:t>
            </a:r>
          </a:p>
          <a:p>
            <a:r>
              <a:rPr lang="en-US" dirty="0"/>
              <a:t>The components of a Contract Proposal.</a:t>
            </a:r>
          </a:p>
          <a:p>
            <a:r>
              <a:rPr lang="en-US" dirty="0"/>
              <a:t>An understanding of an acceptable Estimating System.</a:t>
            </a:r>
          </a:p>
          <a:p>
            <a:r>
              <a:rPr lang="en-US" dirty="0"/>
              <a:t>Where do Estimates come from?</a:t>
            </a:r>
          </a:p>
          <a:p>
            <a:r>
              <a:rPr lang="en-US" dirty="0"/>
              <a:t>What is Cost and Price and are they one in the same?</a:t>
            </a:r>
          </a:p>
          <a:p>
            <a:r>
              <a:rPr lang="en-US" dirty="0"/>
              <a:t>What rules govern my pricing on Government Pricing?</a:t>
            </a:r>
          </a:p>
          <a:p>
            <a:r>
              <a:rPr lang="en-US" dirty="0"/>
              <a:t>What is Direct and Indirect Cost?</a:t>
            </a:r>
          </a:p>
          <a:p>
            <a:r>
              <a:rPr lang="en-US" dirty="0"/>
              <a:t>What is a template of Cost and Pricing Data to use in Price Proposals?</a:t>
            </a:r>
          </a:p>
          <a:p>
            <a:r>
              <a:rPr lang="en-US" dirty="0"/>
              <a:t>Questions and answers.</a:t>
            </a:r>
          </a:p>
        </p:txBody>
      </p:sp>
      <p:sp>
        <p:nvSpPr>
          <p:cNvPr id="2" name="Title 1"/>
          <p:cNvSpPr>
            <a:spLocks noGrp="1"/>
          </p:cNvSpPr>
          <p:nvPr>
            <p:ph type="title"/>
          </p:nvPr>
        </p:nvSpPr>
        <p:spPr/>
        <p:txBody>
          <a:bodyPr/>
          <a:lstStyle/>
          <a:p>
            <a:r>
              <a:rPr lang="en-US" dirty="0"/>
              <a:t>What We’ll Cover Today</a:t>
            </a:r>
          </a:p>
        </p:txBody>
      </p:sp>
    </p:spTree>
    <p:extLst>
      <p:ext uri="{BB962C8B-B14F-4D97-AF65-F5344CB8AC3E}">
        <p14:creationId xmlns:p14="http://schemas.microsoft.com/office/powerpoint/2010/main" val="16638476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marL="109728" indent="0">
              <a:buNone/>
            </a:pPr>
            <a:r>
              <a:rPr lang="en-US" dirty="0"/>
              <a:t>Government contracting is big business with hundreds of thousands of contracting opportunities being awarded and with Hundreds of Billions of dollars being executed by the Federal Government alone each year. </a:t>
            </a:r>
          </a:p>
          <a:p>
            <a:pPr marL="109728" indent="0">
              <a:buNone/>
            </a:pPr>
            <a:r>
              <a:rPr lang="en-US" dirty="0"/>
              <a:t> </a:t>
            </a:r>
          </a:p>
          <a:p>
            <a:pPr marL="109728" indent="0">
              <a:buNone/>
            </a:pPr>
            <a:r>
              <a:rPr lang="en-US" sz="2400" dirty="0"/>
              <a:t>The opportunity to bid on Government contracts typically comes in the following solicitation formats:</a:t>
            </a:r>
          </a:p>
          <a:p>
            <a:pPr marL="109728" indent="0">
              <a:buNone/>
            </a:pPr>
            <a:r>
              <a:rPr lang="en-US" sz="2000" dirty="0"/>
              <a:t> </a:t>
            </a:r>
          </a:p>
          <a:p>
            <a:pPr lvl="0"/>
            <a:r>
              <a:rPr lang="en-US" sz="2000" b="1" dirty="0"/>
              <a:t>Request for Quote (RFQ)</a:t>
            </a:r>
          </a:p>
          <a:p>
            <a:pPr lvl="0"/>
            <a:r>
              <a:rPr lang="en-US" sz="2000" b="1" dirty="0"/>
              <a:t>Request for Proposal (RFP)</a:t>
            </a:r>
          </a:p>
          <a:p>
            <a:pPr lvl="0"/>
            <a:r>
              <a:rPr lang="en-US" sz="2000" b="1" dirty="0"/>
              <a:t>Invitation for Bid (IFB)</a:t>
            </a:r>
          </a:p>
          <a:p>
            <a:pPr lvl="0"/>
            <a:r>
              <a:rPr lang="en-US" sz="2000" b="1" dirty="0"/>
              <a:t>Sources Sought (RFI)</a:t>
            </a:r>
          </a:p>
          <a:p>
            <a:pPr marL="109728" indent="0">
              <a:buNone/>
            </a:pPr>
            <a:r>
              <a:rPr lang="en-US" sz="2000" dirty="0"/>
              <a:t> </a:t>
            </a:r>
          </a:p>
          <a:p>
            <a:pPr marL="109728" indent="0">
              <a:buNone/>
            </a:pPr>
            <a:r>
              <a:rPr lang="en-US" sz="2000" dirty="0"/>
              <a:t>A contractor’s response to these solicitations are done in the form of a Contract Proposal.</a:t>
            </a:r>
          </a:p>
          <a:p>
            <a:pPr marL="109728" indent="0">
              <a:buNone/>
            </a:pPr>
            <a:endParaRPr lang="en-US" sz="2000" dirty="0"/>
          </a:p>
        </p:txBody>
      </p:sp>
      <p:sp>
        <p:nvSpPr>
          <p:cNvPr id="2" name="Title 1"/>
          <p:cNvSpPr>
            <a:spLocks noGrp="1"/>
          </p:cNvSpPr>
          <p:nvPr>
            <p:ph type="title"/>
          </p:nvPr>
        </p:nvSpPr>
        <p:spPr>
          <a:xfrm>
            <a:off x="835378" y="1399822"/>
            <a:ext cx="11006666" cy="849602"/>
          </a:xfrm>
        </p:spPr>
        <p:txBody>
          <a:bodyPr/>
          <a:lstStyle/>
          <a:p>
            <a:r>
              <a:rPr lang="en-US" b="1" dirty="0"/>
              <a:t>CONTRACTING IN THE GOVERNMENT MARKET</a:t>
            </a:r>
          </a:p>
        </p:txBody>
      </p:sp>
    </p:spTree>
    <p:extLst>
      <p:ext uri="{BB962C8B-B14F-4D97-AF65-F5344CB8AC3E}">
        <p14:creationId xmlns:p14="http://schemas.microsoft.com/office/powerpoint/2010/main" val="4253741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US" dirty="0"/>
              <a:t>Solicited or unsolicited submission by one party to supply (or buy) certain goods or services to (or from) another. Unlike an offer, a </a:t>
            </a:r>
            <a:r>
              <a:rPr lang="en-US" b="1" dirty="0"/>
              <a:t>proposal</a:t>
            </a:r>
            <a:r>
              <a:rPr lang="en-US" dirty="0"/>
              <a:t> is not a promise or commitment but, if accepted by the other party, its proposer is expected to follow through and negotiate for the creation of a binding </a:t>
            </a:r>
            <a:r>
              <a:rPr lang="en-US" b="1" dirty="0"/>
              <a:t>contract</a:t>
            </a:r>
            <a:r>
              <a:rPr lang="en-US" dirty="0"/>
              <a:t>.</a:t>
            </a:r>
          </a:p>
          <a:p>
            <a:pPr marL="109728" indent="0">
              <a:buNone/>
            </a:pPr>
            <a:r>
              <a:rPr lang="en-US" dirty="0"/>
              <a:t> </a:t>
            </a:r>
          </a:p>
          <a:p>
            <a:r>
              <a:rPr lang="en-US" dirty="0"/>
              <a:t>A contract proposal response general has two parts, a technical proposal and a cost and price proposal.  A technical proposal lists and defines the technical requirements of a contract or project and explains the approach and plan formulated to address. </a:t>
            </a:r>
          </a:p>
        </p:txBody>
      </p:sp>
      <p:sp>
        <p:nvSpPr>
          <p:cNvPr id="2" name="Title 1"/>
          <p:cNvSpPr>
            <a:spLocks noGrp="1"/>
          </p:cNvSpPr>
          <p:nvPr>
            <p:ph type="title"/>
          </p:nvPr>
        </p:nvSpPr>
        <p:spPr/>
        <p:txBody>
          <a:bodyPr/>
          <a:lstStyle/>
          <a:p>
            <a:pPr algn="ctr"/>
            <a:r>
              <a:rPr lang="en-US" dirty="0"/>
              <a:t>WHAT IS A CONTRACT PROPOSAL?</a:t>
            </a:r>
          </a:p>
        </p:txBody>
      </p:sp>
    </p:spTree>
    <p:extLst>
      <p:ext uri="{BB962C8B-B14F-4D97-AF65-F5344CB8AC3E}">
        <p14:creationId xmlns:p14="http://schemas.microsoft.com/office/powerpoint/2010/main" val="5130454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Content Placeholder 11"/>
          <p:cNvSpPr>
            <a:spLocks noGrp="1"/>
          </p:cNvSpPr>
          <p:nvPr>
            <p:ph sz="half" idx="1"/>
          </p:nvPr>
        </p:nvSpPr>
        <p:spPr/>
        <p:txBody>
          <a:bodyPr>
            <a:normAutofit fontScale="70000" lnSpcReduction="20000"/>
          </a:bodyPr>
          <a:lstStyle/>
          <a:p>
            <a:pPr lvl="0"/>
            <a:r>
              <a:rPr lang="en-US" dirty="0"/>
              <a:t>1. </a:t>
            </a:r>
            <a:r>
              <a:rPr lang="en-US" sz="2600" dirty="0"/>
              <a:t>EXECUTIVE SUMMARY (OR ABSTRACT) -  Provide a brief summary  that gives an overview of the proposed work. </a:t>
            </a:r>
          </a:p>
          <a:p>
            <a:pPr lvl="0"/>
            <a:r>
              <a:rPr lang="en-US" sz="2600" dirty="0"/>
              <a:t>2. TABLE OF CONTENTS </a:t>
            </a:r>
          </a:p>
          <a:p>
            <a:pPr lvl="0"/>
            <a:r>
              <a:rPr lang="en-US" sz="2600" dirty="0"/>
              <a:t>3. TECHNICAL BACKGROUND </a:t>
            </a:r>
          </a:p>
          <a:p>
            <a:r>
              <a:rPr lang="en-US" sz="2600" dirty="0"/>
              <a:t>3.1 Identification of the Problem - Give background to approach it. </a:t>
            </a:r>
          </a:p>
          <a:p>
            <a:r>
              <a:rPr lang="en-US" sz="2600" dirty="0"/>
              <a:t>3.2 Justification for Proposed Work - Provide technical justification for the proposed work, and include any data that would support the feasibility of your idea. This section is often the largest and can contain many subsections.</a:t>
            </a:r>
          </a:p>
          <a:p>
            <a:r>
              <a:rPr lang="en-US" sz="2600" dirty="0"/>
              <a:t> 3.2.1 Theory </a:t>
            </a:r>
          </a:p>
          <a:p>
            <a:r>
              <a:rPr lang="en-US" sz="2600" dirty="0"/>
              <a:t>3.2.2 Previous Experimental Results </a:t>
            </a:r>
          </a:p>
          <a:p>
            <a:r>
              <a:rPr lang="en-US" sz="2600" dirty="0"/>
              <a:t>3.2.3 Theoretical Modeling of Experimental Results </a:t>
            </a:r>
          </a:p>
          <a:p>
            <a:r>
              <a:rPr lang="en-US" sz="2600" dirty="0"/>
              <a:t>3.2.4 Implications of Work Completed to Date</a:t>
            </a:r>
          </a:p>
          <a:p>
            <a:r>
              <a:rPr lang="en-US" sz="2600" dirty="0"/>
              <a:t>3.2.5 Identification of Critical Needs</a:t>
            </a:r>
          </a:p>
          <a:p>
            <a:pPr marL="109728" indent="0">
              <a:buNone/>
            </a:pPr>
            <a:endParaRPr lang="en-US" dirty="0"/>
          </a:p>
        </p:txBody>
      </p:sp>
      <p:sp>
        <p:nvSpPr>
          <p:cNvPr id="11" name="Title 10"/>
          <p:cNvSpPr>
            <a:spLocks noGrp="1"/>
          </p:cNvSpPr>
          <p:nvPr>
            <p:ph type="title"/>
          </p:nvPr>
        </p:nvSpPr>
        <p:spPr>
          <a:xfrm>
            <a:off x="819150" y="1201675"/>
            <a:ext cx="10972800" cy="1066800"/>
          </a:xfrm>
        </p:spPr>
        <p:txBody>
          <a:bodyPr/>
          <a:lstStyle/>
          <a:p>
            <a:r>
              <a:rPr lang="en-US" dirty="0"/>
              <a:t>A technical proposal generally includes:</a:t>
            </a:r>
          </a:p>
        </p:txBody>
      </p:sp>
      <p:sp>
        <p:nvSpPr>
          <p:cNvPr id="2" name="Content Placeholder 1"/>
          <p:cNvSpPr>
            <a:spLocks noGrp="1"/>
          </p:cNvSpPr>
          <p:nvPr>
            <p:ph sz="half" idx="2"/>
          </p:nvPr>
        </p:nvSpPr>
        <p:spPr/>
        <p:txBody>
          <a:bodyPr>
            <a:normAutofit fontScale="70000" lnSpcReduction="20000"/>
          </a:bodyPr>
          <a:lstStyle/>
          <a:p>
            <a:pPr lvl="0"/>
            <a:r>
              <a:rPr lang="en-US" sz="2600" dirty="0"/>
              <a:t>4.  TECHNICAL APPROACH</a:t>
            </a:r>
          </a:p>
          <a:p>
            <a:r>
              <a:rPr lang="en-US" sz="2600" dirty="0"/>
              <a:t>4.1 Objectives identify the specific things you plan to accomplish with this project.</a:t>
            </a:r>
          </a:p>
          <a:p>
            <a:r>
              <a:rPr lang="en-US" sz="2600" dirty="0"/>
              <a:t>4.2 Statement of Work (also called Work Plan)</a:t>
            </a:r>
          </a:p>
          <a:p>
            <a:r>
              <a:rPr lang="en-US" sz="2600" dirty="0"/>
              <a:t>4.2.1 Project Tasks List -  the specific tasks that need to be performed in order to meet the objectives listed above. </a:t>
            </a:r>
          </a:p>
          <a:p>
            <a:r>
              <a:rPr lang="en-US" sz="2600" dirty="0"/>
              <a:t>4.2.2 Project Schedule - List schedule for completion of each task and overall project completion. </a:t>
            </a:r>
          </a:p>
          <a:p>
            <a:r>
              <a:rPr lang="en-US" sz="2600" dirty="0"/>
              <a:t>4.2.3 Estimated Costs Types such as labor hours, equipment, types of materials, and supplies needed to do the </a:t>
            </a:r>
          </a:p>
          <a:p>
            <a:r>
              <a:rPr lang="en-US" sz="2600" dirty="0"/>
              <a:t>5.  CAPABILITIES </a:t>
            </a:r>
          </a:p>
          <a:p>
            <a:pPr marL="411480" lvl="1" indent="0">
              <a:buNone/>
            </a:pPr>
            <a:r>
              <a:rPr lang="en-US" sz="2600" dirty="0"/>
              <a:t>Project Team and Key Personnel Identify team management structure and list qualifications and relevant experience of key team members.  Equipment and facilities.</a:t>
            </a:r>
          </a:p>
          <a:p>
            <a:pPr marL="109728" indent="0">
              <a:buNone/>
            </a:pPr>
            <a:endParaRPr lang="en-US" dirty="0"/>
          </a:p>
        </p:txBody>
      </p:sp>
    </p:spTree>
    <p:extLst>
      <p:ext uri="{BB962C8B-B14F-4D97-AF65-F5344CB8AC3E}">
        <p14:creationId xmlns:p14="http://schemas.microsoft.com/office/powerpoint/2010/main" val="13042163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1"/>
          </p:nvPr>
        </p:nvSpPr>
        <p:spPr/>
        <p:txBody>
          <a:bodyPr>
            <a:normAutofit lnSpcReduction="10000"/>
          </a:bodyPr>
          <a:lstStyle/>
          <a:p>
            <a:pPr marL="109728" indent="0">
              <a:buNone/>
            </a:pPr>
            <a:r>
              <a:rPr lang="en-US" dirty="0"/>
              <a:t>Whether you are a small or big business wanting to do business with the government, you will be responsible for developing a contract pricing strategy that is reasonable, competitive, but profitable. The typical contract bidder wants to make as much as possible in profit, but at the same time be competitive and win the bid. Contract pricing is a critical component in developing a strategy to win federal contracts. A successful pricing strategy will: </a:t>
            </a:r>
            <a:r>
              <a:rPr lang="en-US" b="1" dirty="0">
                <a:solidFill>
                  <a:schemeClr val="tx1"/>
                </a:solidFill>
              </a:rPr>
              <a:t>learn from past contracts</a:t>
            </a:r>
            <a:r>
              <a:rPr lang="en-US" dirty="0"/>
              <a:t>; consider all costs -- even special requirements; factor best value considerations; include bidding costs; and, most importantly allow for sufficient overhead expenses and profit. </a:t>
            </a:r>
          </a:p>
        </p:txBody>
      </p:sp>
      <p:sp>
        <p:nvSpPr>
          <p:cNvPr id="2" name="Title 1"/>
          <p:cNvSpPr>
            <a:spLocks noGrp="1"/>
          </p:cNvSpPr>
          <p:nvPr>
            <p:ph type="title"/>
          </p:nvPr>
        </p:nvSpPr>
        <p:spPr>
          <a:xfrm>
            <a:off x="609600" y="485775"/>
            <a:ext cx="10972800" cy="1724025"/>
          </a:xfrm>
        </p:spPr>
        <p:txBody>
          <a:bodyPr>
            <a:normAutofit/>
          </a:bodyPr>
          <a:lstStyle/>
          <a:p>
            <a:r>
              <a:rPr lang="en-US" dirty="0"/>
              <a:t> The other part of a Contract Proposal is the Cost and Price Proposal.</a:t>
            </a:r>
          </a:p>
        </p:txBody>
      </p:sp>
    </p:spTree>
    <p:extLst>
      <p:ext uri="{BB962C8B-B14F-4D97-AF65-F5344CB8AC3E}">
        <p14:creationId xmlns:p14="http://schemas.microsoft.com/office/powerpoint/2010/main" val="5392728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2" y="1877949"/>
            <a:ext cx="10972800" cy="4325112"/>
          </a:xfrm>
        </p:spPr>
        <p:txBody>
          <a:bodyPr>
            <a:normAutofit/>
          </a:bodyPr>
          <a:lstStyle/>
          <a:p>
            <a:pPr marL="109728" indent="0">
              <a:buNone/>
            </a:pPr>
            <a:endParaRPr lang="en-US" sz="1800" dirty="0"/>
          </a:p>
        </p:txBody>
      </p:sp>
      <p:sp>
        <p:nvSpPr>
          <p:cNvPr id="2" name="Title 1"/>
          <p:cNvSpPr>
            <a:spLocks noGrp="1"/>
          </p:cNvSpPr>
          <p:nvPr>
            <p:ph type="title"/>
          </p:nvPr>
        </p:nvSpPr>
        <p:spPr>
          <a:xfrm>
            <a:off x="733425" y="1952625"/>
            <a:ext cx="10910889" cy="333375"/>
          </a:xfrm>
        </p:spPr>
        <p:txBody>
          <a:bodyPr>
            <a:normAutofit fontScale="90000"/>
          </a:bodyPr>
          <a:lstStyle/>
          <a:p>
            <a:br>
              <a:rPr lang="en-US" dirty="0"/>
            </a:br>
            <a:br>
              <a:rPr lang="en-US" dirty="0"/>
            </a:br>
            <a:br>
              <a:rPr lang="en-US" dirty="0"/>
            </a:br>
            <a:br>
              <a:rPr lang="en-US" dirty="0"/>
            </a:br>
            <a:r>
              <a:rPr lang="en-US" sz="3600" b="1" dirty="0"/>
              <a:t>Both the technical and cost and price proposals are important but it is usually the contract pricing that is the make or break decision on the winning contract.  </a:t>
            </a:r>
            <a:br>
              <a:rPr lang="en-US" b="1" dirty="0"/>
            </a:br>
            <a:br>
              <a:rPr lang="en-US" b="1" dirty="0"/>
            </a:br>
            <a:r>
              <a:rPr lang="en-US" sz="2000" b="1" dirty="0"/>
              <a:t>First the government’s perspective.  </a:t>
            </a:r>
            <a:r>
              <a:rPr lang="en-US" sz="2000" dirty="0"/>
              <a:t>Government contracting officers are responsible for ensuring that government agencies purchase supplies and services from responsible sources at fair and reasonable prices.  Most contracting officers and agency buyers conduct considerable market research to better understand markets and pricing.  A business must be aware of historical and current pricing trends, be thoughtful in its pricing analysis, competitive and able to make a profit.</a:t>
            </a:r>
            <a:br>
              <a:rPr lang="en-US" sz="2000" dirty="0"/>
            </a:br>
            <a:br>
              <a:rPr lang="en-US" sz="2000" dirty="0"/>
            </a:br>
            <a:r>
              <a:rPr lang="en-US" sz="2000" dirty="0"/>
              <a:t>Pricing a proposal will likely be influenced by your ability to negotiate or not negotiate. How you analyze your costs and price your proposal is primarily up to you, as long as you follow applicable government rules and guidelines. For Federal Government contracting, Federal rules for negotiated contracts that follow simplified acquisition procedures are outlined in the Federal Acquisition Regulations (FAR) parts, 15 (Negotiated), 14 (Sealed Bids) and 13 (Simplified Acquisition), respectively.  FAR Part 31 are the Contract Cost Principles and Procedures that governs the contract cost while the contract is in process. </a:t>
            </a:r>
            <a:br>
              <a:rPr lang="en-US" sz="2000" dirty="0"/>
            </a:br>
            <a:endParaRPr lang="en-US" sz="2000" dirty="0"/>
          </a:p>
        </p:txBody>
      </p:sp>
    </p:spTree>
    <p:extLst>
      <p:ext uri="{BB962C8B-B14F-4D97-AF65-F5344CB8AC3E}">
        <p14:creationId xmlns:p14="http://schemas.microsoft.com/office/powerpoint/2010/main" val="38282350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r>
              <a:rPr lang="en-US" dirty="0"/>
              <a:t>An “acceptable estimating system” means an estimating system that provides for a system that—</a:t>
            </a:r>
          </a:p>
          <a:p>
            <a:pPr marL="109728" indent="0">
              <a:buNone/>
            </a:pPr>
            <a:r>
              <a:rPr lang="en-US" dirty="0"/>
              <a:t> </a:t>
            </a:r>
          </a:p>
          <a:p>
            <a:r>
              <a:rPr lang="en-US" dirty="0"/>
              <a:t>              (1)  Is maintained, reliable, and consistently applied;</a:t>
            </a:r>
          </a:p>
          <a:p>
            <a:pPr marL="109728" indent="0">
              <a:buNone/>
            </a:pPr>
            <a:r>
              <a:rPr lang="en-US" dirty="0"/>
              <a:t> </a:t>
            </a:r>
          </a:p>
          <a:p>
            <a:r>
              <a:rPr lang="en-US" dirty="0"/>
              <a:t>              (2)  Produces verifiable, supportable, documented, and timely cost estimates that are an acceptable basis for negotiation of fair and reasonable prices;</a:t>
            </a:r>
          </a:p>
          <a:p>
            <a:pPr marL="109728" indent="0">
              <a:buNone/>
            </a:pPr>
            <a:r>
              <a:rPr lang="en-US" dirty="0"/>
              <a:t> </a:t>
            </a:r>
          </a:p>
          <a:p>
            <a:r>
              <a:rPr lang="en-US" dirty="0"/>
              <a:t>              (3)  Is consistent with and integrated with the Contractor’s related management systems; and</a:t>
            </a:r>
          </a:p>
          <a:p>
            <a:pPr marL="109728" indent="0">
              <a:buNone/>
            </a:pPr>
            <a:r>
              <a:rPr lang="en-US" dirty="0"/>
              <a:t> </a:t>
            </a:r>
          </a:p>
          <a:p>
            <a:r>
              <a:rPr lang="en-US" dirty="0"/>
              <a:t>              (4)  Is subject to applicable financial control systems.          </a:t>
            </a:r>
          </a:p>
          <a:p>
            <a:pPr marL="109728" indent="0">
              <a:buNone/>
            </a:pPr>
            <a:endParaRPr lang="en-US" dirty="0"/>
          </a:p>
          <a:p>
            <a:pPr marL="109728" indent="0">
              <a:buNone/>
            </a:pPr>
            <a:endParaRPr lang="en-US" dirty="0"/>
          </a:p>
        </p:txBody>
      </p:sp>
      <p:sp>
        <p:nvSpPr>
          <p:cNvPr id="2" name="Title 1"/>
          <p:cNvSpPr>
            <a:spLocks noGrp="1"/>
          </p:cNvSpPr>
          <p:nvPr>
            <p:ph type="title"/>
          </p:nvPr>
        </p:nvSpPr>
        <p:spPr/>
        <p:txBody>
          <a:bodyPr>
            <a:normAutofit fontScale="90000"/>
          </a:bodyPr>
          <a:lstStyle/>
          <a:p>
            <a:r>
              <a:rPr lang="en-US" dirty="0"/>
              <a:t>In order to price a contract proposal, a contractor must have an Estimating System.</a:t>
            </a:r>
          </a:p>
        </p:txBody>
      </p:sp>
    </p:spTree>
    <p:extLst>
      <p:ext uri="{BB962C8B-B14F-4D97-AF65-F5344CB8AC3E}">
        <p14:creationId xmlns:p14="http://schemas.microsoft.com/office/powerpoint/2010/main" val="35621848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les strategy  proposal presentation">
  <a:themeElements>
    <a:clrScheme name="Marquee">
      <a:dk1>
        <a:srgbClr val="000000"/>
      </a:dk1>
      <a:lt1>
        <a:sysClr val="window" lastClr="FFFFFF"/>
      </a:lt1>
      <a:dk2>
        <a:srgbClr val="5E5E5E"/>
      </a:dk2>
      <a:lt2>
        <a:srgbClr val="DDDDDD"/>
      </a:lt2>
      <a:accent1>
        <a:srgbClr val="418AB3"/>
      </a:accent1>
      <a:accent2>
        <a:srgbClr val="A6B727"/>
      </a:accent2>
      <a:accent3>
        <a:srgbClr val="F69200"/>
      </a:accent3>
      <a:accent4>
        <a:srgbClr val="838383"/>
      </a:accent4>
      <a:accent5>
        <a:srgbClr val="FEC306"/>
      </a:accent5>
      <a:accent6>
        <a:srgbClr val="DF5327"/>
      </a:accent6>
      <a:hlink>
        <a:srgbClr val="F59E00"/>
      </a:hlink>
      <a:folHlink>
        <a:srgbClr val="B2B2B2"/>
      </a:folHlink>
    </a:clrScheme>
    <a:fontScheme name="Office">
      <a:majorFont>
        <a:latin typeface="Calibri Light" panose="020F03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extLst>
    <a:ext uri="{05A4C25C-085E-4340-85A3-A5531E510DB2}">
      <thm15:themeFamily xmlns:thm15="http://schemas.microsoft.com/office/thememl/2012/main" name="Sales strategy  proposal presentation" id="{046EAC39-0F7A-434B-A008-25AEA0734A86}" vid="{35BA20B6-3833-4B27-995B-0B2F0A323CD3}"/>
    </a:ext>
  </a:extLst>
</a:theme>
</file>

<file path=ppt/theme/theme2.xml><?xml version="1.0" encoding="utf-8"?>
<a:theme xmlns:a="http://schemas.openxmlformats.org/drawingml/2006/main" name="Office Theme">
  <a:themeElements>
    <a:clrScheme name="Marquee">
      <a:dk1>
        <a:srgbClr val="000000"/>
      </a:dk1>
      <a:lt1>
        <a:sysClr val="window" lastClr="FFFFFF"/>
      </a:lt1>
      <a:dk2>
        <a:srgbClr val="5E5E5E"/>
      </a:dk2>
      <a:lt2>
        <a:srgbClr val="DDDDDD"/>
      </a:lt2>
      <a:accent1>
        <a:srgbClr val="418AB3"/>
      </a:accent1>
      <a:accent2>
        <a:srgbClr val="A6B727"/>
      </a:accent2>
      <a:accent3>
        <a:srgbClr val="F69200"/>
      </a:accent3>
      <a:accent4>
        <a:srgbClr val="838383"/>
      </a:accent4>
      <a:accent5>
        <a:srgbClr val="FEC306"/>
      </a:accent5>
      <a:accent6>
        <a:srgbClr val="DF5327"/>
      </a:accent6>
      <a:hlink>
        <a:srgbClr val="F59E00"/>
      </a:hlink>
      <a:folHlink>
        <a:srgbClr val="B2B2B2"/>
      </a:folHlink>
    </a:clrScheme>
    <a:fontScheme name="Cambria-Calibri">
      <a:majorFont>
        <a:latin typeface="Cambria" panose="02040503050406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Marquee">
      <a:dk1>
        <a:srgbClr val="000000"/>
      </a:dk1>
      <a:lt1>
        <a:sysClr val="window" lastClr="FFFFFF"/>
      </a:lt1>
      <a:dk2>
        <a:srgbClr val="5E5E5E"/>
      </a:dk2>
      <a:lt2>
        <a:srgbClr val="DDDDDD"/>
      </a:lt2>
      <a:accent1>
        <a:srgbClr val="418AB3"/>
      </a:accent1>
      <a:accent2>
        <a:srgbClr val="A6B727"/>
      </a:accent2>
      <a:accent3>
        <a:srgbClr val="F69200"/>
      </a:accent3>
      <a:accent4>
        <a:srgbClr val="838383"/>
      </a:accent4>
      <a:accent5>
        <a:srgbClr val="FEC306"/>
      </a:accent5>
      <a:accent6>
        <a:srgbClr val="DF5327"/>
      </a:accent6>
      <a:hlink>
        <a:srgbClr val="F59E00"/>
      </a:hlink>
      <a:folHlink>
        <a:srgbClr val="B2B2B2"/>
      </a:folHlink>
    </a:clrScheme>
    <a:fontScheme name="Cambria-Calibri">
      <a:majorFont>
        <a:latin typeface="Cambria" panose="02040503050406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349BB7A1-C70F-403E-B471-F185B83BA823}">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Business sales strategy proposal presentation</Template>
  <TotalTime>0</TotalTime>
  <Words>853</Words>
  <Application>Microsoft Office PowerPoint</Application>
  <PresentationFormat>Widescreen</PresentationFormat>
  <Paragraphs>95</Paragraphs>
  <Slides>15</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Calibri</vt:lpstr>
      <vt:lpstr>Calibri Light</vt:lpstr>
      <vt:lpstr>Georgia</vt:lpstr>
      <vt:lpstr>Wingdings 2</vt:lpstr>
      <vt:lpstr>Sales strategy  proposal presentation</vt:lpstr>
      <vt:lpstr>COST ESTIMATION FOR PROPOSALS</vt:lpstr>
      <vt:lpstr>Executive Summary</vt:lpstr>
      <vt:lpstr>What We’ll Cover Today</vt:lpstr>
      <vt:lpstr>CONTRACTING IN THE GOVERNMENT MARKET</vt:lpstr>
      <vt:lpstr>WHAT IS A CONTRACT PROPOSAL?</vt:lpstr>
      <vt:lpstr>A technical proposal generally includes:</vt:lpstr>
      <vt:lpstr> The other part of a Contract Proposal is the Cost and Price Proposal.</vt:lpstr>
      <vt:lpstr>    Both the technical and cost and price proposals are important but it is usually the contract pricing that is the make or break decision on the winning contract.    First the government’s perspective.  Government contracting officers are responsible for ensuring that government agencies purchase supplies and services from responsible sources at fair and reasonable prices.  Most contracting officers and agency buyers conduct considerable market research to better understand markets and pricing.  A business must be aware of historical and current pricing trends, be thoughtful in its pricing analysis, competitive and able to make a profit.  Pricing a proposal will likely be influenced by your ability to negotiate or not negotiate. How you analyze your costs and price your proposal is primarily up to you, as long as you follow applicable government rules and guidelines. For Federal Government contracting, Federal rules for negotiated contracts that follow simplified acquisition procedures are outlined in the Federal Acquisition Regulations (FAR) parts, 15 (Negotiated), 14 (Sealed Bids) and 13 (Simplified Acquisition), respectively.  FAR Part 31 are the Contract Cost Principles and Procedures that governs the contract cost while the contract is in process.  </vt:lpstr>
      <vt:lpstr>In order to price a contract proposal, a contractor must have an Estimating System.</vt:lpstr>
      <vt:lpstr>“Estimating system” means the Contractor's policies, procedures, and practices for budgeting and planning controls, and generating estimates of costs and other data included in proposals submitted to customers in the expectation of receiving contract awards.  </vt:lpstr>
      <vt:lpstr>PowerPoint Presentation</vt:lpstr>
      <vt:lpstr>COST AND PRICING DATA </vt:lpstr>
      <vt:lpstr> COST AND PRICING PROPOSAL BREAKDOWN</vt:lpstr>
      <vt:lpstr>Questions and Answers</vt:lpstr>
      <vt:lpstr>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2018-01-24T04:12:42Z</dcterms:created>
  <dcterms:modified xsi:type="dcterms:W3CDTF">2018-02-01T01:48:29Z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TC034605579991</vt:lpwstr>
  </property>
</Properties>
</file>