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7" autoAdjust="0"/>
    <p:restoredTop sz="94660"/>
  </p:normalViewPr>
  <p:slideViewPr>
    <p:cSldViewPr>
      <p:cViewPr>
        <p:scale>
          <a:sx n="68" d="100"/>
          <a:sy n="68" d="100"/>
        </p:scale>
        <p:origin x="3384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986FE-B40C-42BC-8F5E-910C4DA5778E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CAEAD-51BF-4042-B39D-4FEE8DB661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1599B-3255-41AA-A527-6459A6B085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FD87-7100-4793-A683-98BDCA54D71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1814-4977-481E-848A-5EBC001CF0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2133600" cy="1139825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Relationship</a:t>
            </a:r>
            <a:br>
              <a:rPr lang="en-US" sz="2400" b="1" dirty="0">
                <a:solidFill>
                  <a:srgbClr val="0000FF"/>
                </a:solidFill>
              </a:rPr>
            </a:br>
            <a:r>
              <a:rPr lang="en-US" sz="2400" b="1" dirty="0">
                <a:solidFill>
                  <a:srgbClr val="0000FF"/>
                </a:solidFill>
              </a:rPr>
              <a:t>Triangles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5BB2-AE37-46A9-8853-95DCF1B0D0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05000" y="838200"/>
            <a:ext cx="4972000" cy="5257800"/>
            <a:chOff x="1076706" y="1064133"/>
            <a:chExt cx="49720" cy="52578"/>
          </a:xfrm>
        </p:grpSpPr>
        <p:cxnSp>
          <p:nvCxnSpPr>
            <p:cNvPr id="1027" name="AutoShape 3"/>
            <p:cNvCxnSpPr>
              <a:cxnSpLocks noChangeShapeType="1"/>
              <a:stCxn id="1042" idx="4"/>
              <a:endCxn id="1044" idx="2"/>
            </p:cNvCxnSpPr>
            <p:nvPr/>
          </p:nvCxnSpPr>
          <p:spPr bwMode="auto">
            <a:xfrm>
              <a:off x="1080420" y="1081849"/>
              <a:ext cx="18003" cy="311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8" name="AutoShape 4"/>
            <p:cNvCxnSpPr>
              <a:cxnSpLocks noChangeShapeType="1"/>
              <a:stCxn id="1042" idx="6"/>
              <a:endCxn id="1043" idx="2"/>
            </p:cNvCxnSpPr>
            <p:nvPr/>
          </p:nvCxnSpPr>
          <p:spPr bwMode="auto">
            <a:xfrm>
              <a:off x="1084135" y="1078134"/>
              <a:ext cx="3486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9" name="AutoShape 5"/>
            <p:cNvCxnSpPr>
              <a:cxnSpLocks noChangeShapeType="1"/>
              <a:stCxn id="1043" idx="4"/>
              <a:endCxn id="1044" idx="6"/>
            </p:cNvCxnSpPr>
            <p:nvPr/>
          </p:nvCxnSpPr>
          <p:spPr bwMode="auto">
            <a:xfrm flipH="1">
              <a:off x="1105852" y="1081849"/>
              <a:ext cx="16859" cy="311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1098423" y="1064133"/>
              <a:ext cx="7429" cy="7429"/>
            </a:xfrm>
            <a:prstGeom prst="flowChartConnector">
              <a:avLst/>
            </a:prstGeom>
            <a:solidFill>
              <a:srgbClr val="CCFFCC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076706" y="1100137"/>
              <a:ext cx="7429" cy="7430"/>
            </a:xfrm>
            <a:prstGeom prst="flowChartConnector">
              <a:avLst/>
            </a:prstGeom>
            <a:solidFill>
              <a:srgbClr val="CCFFCC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118425" y="1100137"/>
              <a:ext cx="7430" cy="7430"/>
            </a:xfrm>
            <a:prstGeom prst="flowChartConnector">
              <a:avLst/>
            </a:prstGeom>
            <a:solidFill>
              <a:srgbClr val="CCFFCC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33" name="AutoShape 9"/>
            <p:cNvCxnSpPr>
              <a:cxnSpLocks noChangeShapeType="1"/>
              <a:stCxn id="1030" idx="3"/>
              <a:endCxn id="1031" idx="0"/>
            </p:cNvCxnSpPr>
            <p:nvPr/>
          </p:nvCxnSpPr>
          <p:spPr bwMode="auto">
            <a:xfrm flipH="1">
              <a:off x="1080420" y="1070474"/>
              <a:ext cx="19090" cy="296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4" name="AutoShape 10"/>
            <p:cNvCxnSpPr>
              <a:cxnSpLocks noChangeShapeType="1"/>
              <a:stCxn id="1030" idx="5"/>
              <a:endCxn id="1032" idx="0"/>
            </p:cNvCxnSpPr>
            <p:nvPr/>
          </p:nvCxnSpPr>
          <p:spPr bwMode="auto">
            <a:xfrm>
              <a:off x="1104764" y="1070474"/>
              <a:ext cx="17376" cy="296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5" name="AutoShape 11"/>
            <p:cNvCxnSpPr>
              <a:cxnSpLocks noChangeShapeType="1"/>
              <a:stCxn id="1031" idx="6"/>
              <a:endCxn id="1032" idx="2"/>
            </p:cNvCxnSpPr>
            <p:nvPr/>
          </p:nvCxnSpPr>
          <p:spPr bwMode="auto">
            <a:xfrm>
              <a:off x="1084135" y="1103852"/>
              <a:ext cx="342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6" name="AutoShape 12"/>
            <p:cNvCxnSpPr>
              <a:cxnSpLocks noChangeShapeType="1"/>
              <a:stCxn id="1042" idx="5"/>
              <a:endCxn id="1041" idx="1"/>
            </p:cNvCxnSpPr>
            <p:nvPr/>
          </p:nvCxnSpPr>
          <p:spPr bwMode="auto">
            <a:xfrm>
              <a:off x="1083047" y="1080761"/>
              <a:ext cx="16463" cy="78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7" name="AutoShape 13"/>
            <p:cNvCxnSpPr>
              <a:cxnSpLocks noChangeShapeType="1"/>
              <a:stCxn id="1041" idx="7"/>
              <a:endCxn id="1043" idx="3"/>
            </p:cNvCxnSpPr>
            <p:nvPr/>
          </p:nvCxnSpPr>
          <p:spPr bwMode="auto">
            <a:xfrm flipV="1">
              <a:off x="1104764" y="1080761"/>
              <a:ext cx="15320" cy="78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8" name="AutoShape 14"/>
            <p:cNvCxnSpPr>
              <a:cxnSpLocks noChangeShapeType="1"/>
              <a:stCxn id="1041" idx="4"/>
            </p:cNvCxnSpPr>
            <p:nvPr/>
          </p:nvCxnSpPr>
          <p:spPr bwMode="auto">
            <a:xfrm>
              <a:off x="1102137" y="1094994"/>
              <a:ext cx="0" cy="148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39" name="AutoShape 15"/>
            <p:cNvCxnSpPr>
              <a:cxnSpLocks noChangeShapeType="1"/>
              <a:stCxn id="1030" idx="4"/>
              <a:endCxn id="1041" idx="0"/>
            </p:cNvCxnSpPr>
            <p:nvPr/>
          </p:nvCxnSpPr>
          <p:spPr bwMode="auto">
            <a:xfrm>
              <a:off x="1102137" y="1071562"/>
              <a:ext cx="0" cy="160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40" name="AutoShape 16"/>
            <p:cNvCxnSpPr>
              <a:cxnSpLocks noChangeShapeType="1"/>
              <a:stCxn id="1041" idx="5"/>
              <a:endCxn id="1032" idx="1"/>
            </p:cNvCxnSpPr>
            <p:nvPr/>
          </p:nvCxnSpPr>
          <p:spPr bwMode="auto">
            <a:xfrm>
              <a:off x="1104764" y="1093906"/>
              <a:ext cx="14749" cy="73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1098423" y="1087564"/>
              <a:ext cx="7429" cy="7430"/>
            </a:xfrm>
            <a:prstGeom prst="flowChartConnector">
              <a:avLst/>
            </a:prstGeom>
            <a:solidFill>
              <a:srgbClr val="FFFF99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1076706" y="1074420"/>
              <a:ext cx="7429" cy="7429"/>
            </a:xfrm>
            <a:prstGeom prst="flowChartConnector">
              <a:avLst/>
            </a:prstGeom>
            <a:solidFill>
              <a:srgbClr val="FFCC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1118997" y="1074420"/>
              <a:ext cx="7429" cy="7429"/>
            </a:xfrm>
            <a:prstGeom prst="flowChartConnector">
              <a:avLst/>
            </a:prstGeom>
            <a:solidFill>
              <a:srgbClr val="FFCC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1098423" y="1109281"/>
              <a:ext cx="7429" cy="7430"/>
            </a:xfrm>
            <a:prstGeom prst="flowChartConnector">
              <a:avLst/>
            </a:prstGeom>
            <a:solidFill>
              <a:srgbClr val="FFCC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45" name="AutoShape 21"/>
            <p:cNvCxnSpPr>
              <a:cxnSpLocks noChangeShapeType="1"/>
              <a:stCxn id="1031" idx="7"/>
              <a:endCxn id="1041" idx="3"/>
            </p:cNvCxnSpPr>
            <p:nvPr/>
          </p:nvCxnSpPr>
          <p:spPr bwMode="auto">
            <a:xfrm flipV="1">
              <a:off x="1083047" y="1093906"/>
              <a:ext cx="16463" cy="73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1100328" y="1065657"/>
              <a:ext cx="6858" cy="40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Users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078230" y="1075563"/>
              <a:ext cx="6858" cy="40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Large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Primes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1119378" y="1075563"/>
              <a:ext cx="6858" cy="40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Small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latin typeface="Calibri" pitchFamily="34" charset="0"/>
                </a:rPr>
                <a:t>Businesses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1076706" y="1101852"/>
              <a:ext cx="8382" cy="4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Contracting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Officers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1118616" y="1101471"/>
              <a:ext cx="6858" cy="457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Small Bus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latin typeface="Calibri" pitchFamily="34" charset="0"/>
                </a:rPr>
                <a:t>Advocates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1098804" y="1089279"/>
              <a:ext cx="8382" cy="4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Contractors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Vendors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1100328" y="1110615"/>
              <a:ext cx="5334" cy="4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Gov’t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latin typeface="Calibri" pitchFamily="34" charset="0"/>
                </a:rPr>
                <a:t>Dept.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-14200" y="1272835"/>
            <a:ext cx="25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Large companies – sub goal 35%</a:t>
            </a:r>
          </a:p>
          <a:p>
            <a:r>
              <a:rPr lang="en-US" sz="1000" dirty="0"/>
              <a:t>Become a subcontractor to large companies</a:t>
            </a:r>
          </a:p>
          <a:p>
            <a:r>
              <a:rPr lang="en-US" sz="1000" dirty="0"/>
              <a:t>Required to have Small Business Program</a:t>
            </a:r>
          </a:p>
          <a:p>
            <a:r>
              <a:rPr lang="en-US" sz="1000" dirty="0"/>
              <a:t>SBLO = Small Bus. Liaison Officer</a:t>
            </a:r>
          </a:p>
          <a:p>
            <a:r>
              <a:rPr lang="en-US" sz="1000" dirty="0"/>
              <a:t>Diversity Manager</a:t>
            </a:r>
          </a:p>
          <a:p>
            <a:r>
              <a:rPr lang="en-US" sz="1000" dirty="0"/>
              <a:t>Subcontracting Manager</a:t>
            </a:r>
          </a:p>
          <a:p>
            <a:r>
              <a:rPr lang="en-US" sz="1000" dirty="0"/>
              <a:t>Mentor Protégé relationships</a:t>
            </a:r>
          </a:p>
          <a:p>
            <a:r>
              <a:rPr lang="en-US" sz="1000" dirty="0"/>
              <a:t>Teaming/JV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" y="4648200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 = Contracting Officer</a:t>
            </a:r>
          </a:p>
          <a:p>
            <a:r>
              <a:rPr lang="en-US" sz="1000" dirty="0"/>
              <a:t>KO = Contracting Officer</a:t>
            </a:r>
          </a:p>
          <a:p>
            <a:r>
              <a:rPr lang="en-US" sz="1000" dirty="0"/>
              <a:t>PCO = Procurement C.O.</a:t>
            </a:r>
          </a:p>
          <a:p>
            <a:r>
              <a:rPr lang="en-US" sz="1000" dirty="0"/>
              <a:t>TCO = Termination C.O.</a:t>
            </a:r>
          </a:p>
          <a:p>
            <a:r>
              <a:rPr lang="en-US" sz="1000" dirty="0"/>
              <a:t>ACO = Administrative C.O.</a:t>
            </a:r>
          </a:p>
          <a:p>
            <a:r>
              <a:rPr lang="en-US" sz="1000" dirty="0"/>
              <a:t>C.S. = Contracting Specialist</a:t>
            </a:r>
          </a:p>
          <a:p>
            <a:r>
              <a:rPr lang="en-US" sz="1000" dirty="0"/>
              <a:t>COR = Contracting Officer Representative</a:t>
            </a:r>
          </a:p>
          <a:p>
            <a:r>
              <a:rPr lang="en-US" sz="1000" dirty="0"/>
              <a:t>COTR = C.O. Technical Representative</a:t>
            </a:r>
          </a:p>
          <a:p>
            <a:r>
              <a:rPr lang="en-US" sz="1000" dirty="0"/>
              <a:t>FPO = Federal Project Officer</a:t>
            </a:r>
          </a:p>
          <a:p>
            <a:endParaRPr lang="en-US" sz="1000" dirty="0"/>
          </a:p>
          <a:p>
            <a:r>
              <a:rPr lang="en-US" sz="1000" dirty="0"/>
              <a:t>GSA = General Service Administration</a:t>
            </a:r>
          </a:p>
          <a:p>
            <a:r>
              <a:rPr lang="en-US" sz="1000" dirty="0"/>
              <a:t>DLA = Defense Logistics Agency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479022" y="13985"/>
            <a:ext cx="39123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Government Agencies</a:t>
            </a:r>
          </a:p>
          <a:p>
            <a:r>
              <a:rPr lang="en-US" sz="1000" dirty="0"/>
              <a:t>Agency is the Customer with a need</a:t>
            </a:r>
          </a:p>
          <a:p>
            <a:r>
              <a:rPr lang="en-US" sz="1000" dirty="0"/>
              <a:t>Program managers, buyers, procurement departments, </a:t>
            </a:r>
            <a:r>
              <a:rPr lang="en-US" sz="1000" dirty="0" err="1"/>
              <a:t>etc</a:t>
            </a:r>
            <a:endParaRPr lang="en-US" sz="1000" dirty="0"/>
          </a:p>
          <a:p>
            <a:r>
              <a:rPr lang="en-US" sz="1000" dirty="0"/>
              <a:t>Limited contracting authority-typical &lt;$25K</a:t>
            </a:r>
          </a:p>
          <a:p>
            <a:r>
              <a:rPr lang="en-US" sz="1000" dirty="0"/>
              <a:t>Example: CDC, HHS, DOD, GSA, State, Cities, Local Municipalities, </a:t>
            </a:r>
            <a:r>
              <a:rPr lang="en-US" sz="1000" dirty="0" err="1"/>
              <a:t>etc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6928600" y="3965018"/>
            <a:ext cx="1905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SBS = Small Bus. Specialist</a:t>
            </a:r>
          </a:p>
          <a:p>
            <a:endParaRPr lang="en-US" sz="1000" dirty="0"/>
          </a:p>
          <a:p>
            <a:r>
              <a:rPr lang="en-US" sz="1000" dirty="0"/>
              <a:t>SADBUS = Small and Disadvantaged Bus. Utilization Specialist</a:t>
            </a:r>
          </a:p>
          <a:p>
            <a:endParaRPr lang="en-US" sz="1000" dirty="0"/>
          </a:p>
          <a:p>
            <a:r>
              <a:rPr lang="en-US" sz="1000" dirty="0"/>
              <a:t>OSDBU = Office of Small Disadvantaged Bus. Utilization</a:t>
            </a:r>
          </a:p>
          <a:p>
            <a:endParaRPr lang="en-US" sz="1000" dirty="0"/>
          </a:p>
          <a:p>
            <a:r>
              <a:rPr lang="en-US" sz="1000" dirty="0"/>
              <a:t>SBA B.O.S. = Bus Opportunity Specialist (8a Program)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54102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Build Contracting Department</a:t>
            </a:r>
          </a:p>
          <a:p>
            <a:r>
              <a:rPr lang="en-US" sz="1000" dirty="0"/>
              <a:t>Staff: Proposal writer, Capture Manager, Relationship manager, Contracting Spec, Research team, Cost estimator/CPA, Admin.  </a:t>
            </a:r>
          </a:p>
          <a:p>
            <a:r>
              <a:rPr lang="en-US" sz="1000" dirty="0"/>
              <a:t>Hire former KO</a:t>
            </a:r>
          </a:p>
          <a:p>
            <a:r>
              <a:rPr lang="en-US" sz="1000" dirty="0"/>
              <a:t>Invest in Consulting firm</a:t>
            </a:r>
          </a:p>
          <a:p>
            <a:r>
              <a:rPr lang="en-US" sz="1000" dirty="0"/>
              <a:t>Utilize GCA Coaching Program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62000" y="1334759"/>
            <a:ext cx="213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Teaming Alliances with certified companies: WOSB, SDVOSB, 8a, HUBZone, Section 3, VOSB, WBE, DBE, MBE, etc.</a:t>
            </a:r>
          </a:p>
          <a:p>
            <a:endParaRPr lang="en-US" sz="1000" dirty="0"/>
          </a:p>
          <a:p>
            <a:r>
              <a:rPr lang="en-US" sz="1000" dirty="0"/>
              <a:t>Similar industries, goals, ethics, vision, mission, etc.</a:t>
            </a:r>
          </a:p>
          <a:p>
            <a:endParaRPr lang="en-US" sz="1000" dirty="0"/>
          </a:p>
          <a:p>
            <a:r>
              <a:rPr lang="en-US" sz="1000" dirty="0"/>
              <a:t>About 70% of all contracts require collaboration/teaming, subs, </a:t>
            </a:r>
            <a:r>
              <a:rPr lang="en-US" sz="1000" dirty="0" err="1"/>
              <a:t>etc</a:t>
            </a:r>
            <a:endParaRPr lang="en-US" sz="1000" dirty="0"/>
          </a:p>
          <a:p>
            <a:r>
              <a:rPr lang="en-US" sz="1000" dirty="0"/>
              <a:t>It’s about Co-opetition</a:t>
            </a:r>
          </a:p>
          <a:p>
            <a:r>
              <a:rPr lang="en-US" sz="1000" dirty="0"/>
              <a:t>   Cooperating with your competitors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281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Relationship Triangles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Triangles</dc:title>
  <dc:creator>Abraham Xiong</dc:creator>
  <cp:lastModifiedBy>abexiong</cp:lastModifiedBy>
  <cp:revision>6</cp:revision>
  <dcterms:created xsi:type="dcterms:W3CDTF">2011-04-15T21:05:40Z</dcterms:created>
  <dcterms:modified xsi:type="dcterms:W3CDTF">2016-08-15T16:31:07Z</dcterms:modified>
</cp:coreProperties>
</file>